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5FC0D3-9CCA-BB67-4C5B-BF12FD91D085}" name="Navarrete, Jacquelyn P" initials="NJP" userId="S::jpnavarrete@utep.edu::9c0b338b-b17d-4db1-bd52-c28eb7bdb97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33360-D67C-524B-AC7E-CC8F6CB3D9B1}" v="43" dt="2022-03-29T17:31:41.460"/>
    <p1510:client id="{E606BDA2-701B-4077-80F8-89C289C5FA21}" v="6" dt="2022-03-29T17:29:46.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55387-BA38-4C9A-8588-63CF42BA2BDB}" type="datetimeFigureOut">
              <a:rPr lang="en-US" smtClean="0"/>
              <a:t>4/21/2022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1D8B0-6591-46DF-9791-3C08814D69C3}" type="slidenum">
              <a:rPr lang="en-US" smtClean="0"/>
              <a:t>‹#›</a:t>
            </a:fld>
            <a:endParaRPr lang="en-US"/>
          </a:p>
        </p:txBody>
      </p:sp>
    </p:spTree>
    <p:extLst>
      <p:ext uri="{BB962C8B-B14F-4D97-AF65-F5344CB8AC3E}">
        <p14:creationId xmlns:p14="http://schemas.microsoft.com/office/powerpoint/2010/main" val="1139933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kern="1200">
                <a:solidFill>
                  <a:schemeClr val="tx1"/>
                </a:solidFill>
                <a:effectLst/>
                <a:latin typeface="+mn-lt"/>
                <a:ea typeface="+mn-ea"/>
                <a:cs typeface="+mn-cs"/>
              </a:rPr>
              <a:t>Once student Professionalism Reporting Flowchart is completed and routes back to OEE, OEE to determine next steps which include: Uncomfortable Conversation, Reflection, Training, </a:t>
            </a:r>
            <a:r>
              <a:rPr lang="en-US" sz="1200" kern="1200" err="1">
                <a:solidFill>
                  <a:schemeClr val="tx1"/>
                </a:solidFill>
                <a:effectLst/>
                <a:latin typeface="+mn-lt"/>
                <a:ea typeface="+mn-ea"/>
                <a:cs typeface="+mn-cs"/>
              </a:rPr>
              <a:t>etc</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33F1D8B0-6591-46DF-9791-3C08814D69C3}" type="slidenum">
              <a:rPr lang="en-US" smtClean="0"/>
              <a:t>1</a:t>
            </a:fld>
            <a:endParaRPr lang="en-US"/>
          </a:p>
        </p:txBody>
      </p:sp>
    </p:spTree>
    <p:extLst>
      <p:ext uri="{BB962C8B-B14F-4D97-AF65-F5344CB8AC3E}">
        <p14:creationId xmlns:p14="http://schemas.microsoft.com/office/powerpoint/2010/main" val="792718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96EE-9877-1945-84FD-C2B1B1380D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A46802-277D-4246-9C21-F8EFE83FD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0024D6-6E63-2F42-9D97-2997AB9F56BF}"/>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5" name="Footer Placeholder 4">
            <a:extLst>
              <a:ext uri="{FF2B5EF4-FFF2-40B4-BE49-F238E27FC236}">
                <a16:creationId xmlns:a16="http://schemas.microsoft.com/office/drawing/2014/main" id="{895F41FD-6C28-724C-99AD-1295CE09F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E8D19-5AAC-E245-93E7-08C82919AF31}"/>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2188032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017B-0AAA-6641-A4D0-09D45E5853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7F06E4-73D9-5F4B-BDCA-78E29DF0FC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A3082-E69B-5540-A202-7676637F514B}"/>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5" name="Footer Placeholder 4">
            <a:extLst>
              <a:ext uri="{FF2B5EF4-FFF2-40B4-BE49-F238E27FC236}">
                <a16:creationId xmlns:a16="http://schemas.microsoft.com/office/drawing/2014/main" id="{A830D0BC-252B-854C-9C8A-A9AC58CBA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F7EFA-0290-2546-912A-87876045F2E5}"/>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124426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220E39-0132-6745-AFA2-9646F8C2E2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291473-B7EE-974E-AE26-C7A23F0317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B48C5-9F99-5B4B-A393-29570F05F72E}"/>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5" name="Footer Placeholder 4">
            <a:extLst>
              <a:ext uri="{FF2B5EF4-FFF2-40B4-BE49-F238E27FC236}">
                <a16:creationId xmlns:a16="http://schemas.microsoft.com/office/drawing/2014/main" id="{75680173-3822-5A4E-9E35-4BFA63E5D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6FA36-3873-F54F-8D43-7C7F8DD214EC}"/>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177056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FEE2-5ADD-8F42-828B-E5BAF590D8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92566-9EC7-ED47-886A-28DE063177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570857-E802-A845-8F13-31B832D2D539}"/>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5" name="Footer Placeholder 4">
            <a:extLst>
              <a:ext uri="{FF2B5EF4-FFF2-40B4-BE49-F238E27FC236}">
                <a16:creationId xmlns:a16="http://schemas.microsoft.com/office/drawing/2014/main" id="{5D69687C-4994-6D40-854D-7A539BFDD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9EFE9A-EDDE-E94B-B955-4FD84B2B0205}"/>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235067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8345-AAE0-2B41-B283-4EB9696253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B626B9-1831-574A-92D5-449ABB22C1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531BEE-7414-7B4D-B563-5DA100FC6AEA}"/>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5" name="Footer Placeholder 4">
            <a:extLst>
              <a:ext uri="{FF2B5EF4-FFF2-40B4-BE49-F238E27FC236}">
                <a16:creationId xmlns:a16="http://schemas.microsoft.com/office/drawing/2014/main" id="{8B68A65D-5128-2E4A-BDB8-58EF6264C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F41F2B-EB5C-A147-9606-25FF71DB75B8}"/>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47401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FE08-0FF7-FB4A-A738-460FF32C23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E03A6E-E67D-0F44-8C6A-FF49A615A5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AC203D-C7BD-7E4D-89D7-31FBCB4CB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203255-4AC4-E649-864F-6E3D8AA3D5E6}"/>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6" name="Footer Placeholder 5">
            <a:extLst>
              <a:ext uri="{FF2B5EF4-FFF2-40B4-BE49-F238E27FC236}">
                <a16:creationId xmlns:a16="http://schemas.microsoft.com/office/drawing/2014/main" id="{D30B56CA-E9F1-E341-B2AD-946994822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BBDEA-05AB-104B-BFF1-AB389E1E7F09}"/>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60350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89CB-52AC-FF4B-837D-B7EF2227EC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2C3A26-72A2-114F-8A03-E76BEFDF79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77C440-656E-7144-8A78-14BDBA8FF3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96519C-22EB-D945-B5B0-EDF9A9B13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F9A050-CDA8-0842-B3C7-1FEAF11606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912217-072B-0B43-886F-AA3C3790CD37}"/>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8" name="Footer Placeholder 7">
            <a:extLst>
              <a:ext uri="{FF2B5EF4-FFF2-40B4-BE49-F238E27FC236}">
                <a16:creationId xmlns:a16="http://schemas.microsoft.com/office/drawing/2014/main" id="{C93FCB8A-B3E3-654D-8080-0A4B7595F4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FE9C23-054B-D842-B0EE-47B18A122FCF}"/>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377854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BCC8C-0D2B-8C45-AEEB-BA65A62DB6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218F36-68FC-FC4E-85E1-588EA1CFB663}"/>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4" name="Footer Placeholder 3">
            <a:extLst>
              <a:ext uri="{FF2B5EF4-FFF2-40B4-BE49-F238E27FC236}">
                <a16:creationId xmlns:a16="http://schemas.microsoft.com/office/drawing/2014/main" id="{775CBD10-9005-AB45-BCAD-54DC662F70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92F0A0-108C-EC44-9BAA-28F099EFEC79}"/>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31753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51ABED-0170-E045-A4E8-AA1BD51F0B37}"/>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3" name="Footer Placeholder 2">
            <a:extLst>
              <a:ext uri="{FF2B5EF4-FFF2-40B4-BE49-F238E27FC236}">
                <a16:creationId xmlns:a16="http://schemas.microsoft.com/office/drawing/2014/main" id="{B704B0EC-C6DA-524E-B4AA-D6D250982D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39ED51-F668-B341-A9CC-8EF3106D5542}"/>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241153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9FF5F-FEDF-E74B-B530-FC9418F24E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DE86C2-7E0C-7342-93A6-180C6F9AE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3E3201-5B9F-3641-B4A8-CF29D5D13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E15CEA-87D1-564E-BEFD-F35F22811553}"/>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6" name="Footer Placeholder 5">
            <a:extLst>
              <a:ext uri="{FF2B5EF4-FFF2-40B4-BE49-F238E27FC236}">
                <a16:creationId xmlns:a16="http://schemas.microsoft.com/office/drawing/2014/main" id="{B66BB3B1-1C0E-3044-B2F7-457E5CA50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DA5B88-BFF4-CA43-8E22-B93FBBF658C6}"/>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88374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6433-A388-1F4A-A2AC-5D3597E208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9EFD61-271A-FB4F-98B2-9E3F6D92E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418D81-1786-494A-AD74-5DA2BA225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C8F162-6543-454E-B087-451192ED2674}"/>
              </a:ext>
            </a:extLst>
          </p:cNvPr>
          <p:cNvSpPr>
            <a:spLocks noGrp="1"/>
          </p:cNvSpPr>
          <p:nvPr>
            <p:ph type="dt" sz="half" idx="10"/>
          </p:nvPr>
        </p:nvSpPr>
        <p:spPr/>
        <p:txBody>
          <a:bodyPr/>
          <a:lstStyle/>
          <a:p>
            <a:fld id="{3D6CDC9E-8F1D-CF4E-9A43-46AA68E7EA52}" type="datetimeFigureOut">
              <a:rPr lang="en-US" smtClean="0"/>
              <a:t>4/21/2022</a:t>
            </a:fld>
            <a:endParaRPr lang="en-US"/>
          </a:p>
        </p:txBody>
      </p:sp>
      <p:sp>
        <p:nvSpPr>
          <p:cNvPr id="6" name="Footer Placeholder 5">
            <a:extLst>
              <a:ext uri="{FF2B5EF4-FFF2-40B4-BE49-F238E27FC236}">
                <a16:creationId xmlns:a16="http://schemas.microsoft.com/office/drawing/2014/main" id="{B3AC7A64-D624-8841-A8DF-FDFE0A2EB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7130F7-44CB-5A4B-BB9B-422685E9FF10}"/>
              </a:ext>
            </a:extLst>
          </p:cNvPr>
          <p:cNvSpPr>
            <a:spLocks noGrp="1"/>
          </p:cNvSpPr>
          <p:nvPr>
            <p:ph type="sldNum" sz="quarter" idx="12"/>
          </p:nvPr>
        </p:nvSpPr>
        <p:spPr/>
        <p:txBody>
          <a:bodyPr/>
          <a:lstStyle/>
          <a:p>
            <a:fld id="{C5EA3772-7993-544A-ABBF-85B28B9FB7EC}" type="slidenum">
              <a:rPr lang="en-US" smtClean="0"/>
              <a:t>‹#›</a:t>
            </a:fld>
            <a:endParaRPr lang="en-US"/>
          </a:p>
        </p:txBody>
      </p:sp>
    </p:spTree>
    <p:extLst>
      <p:ext uri="{BB962C8B-B14F-4D97-AF65-F5344CB8AC3E}">
        <p14:creationId xmlns:p14="http://schemas.microsoft.com/office/powerpoint/2010/main" val="290912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5D3432-D4C1-4D4C-819D-515DC95C22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A12923-57C1-4044-9857-7DD8210DF6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0F62D3-2737-D947-87D2-BB8AB161F4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CDC9E-8F1D-CF4E-9A43-46AA68E7EA52}" type="datetimeFigureOut">
              <a:rPr lang="en-US" smtClean="0"/>
              <a:t>4/21/2022</a:t>
            </a:fld>
            <a:endParaRPr lang="en-US"/>
          </a:p>
        </p:txBody>
      </p:sp>
      <p:sp>
        <p:nvSpPr>
          <p:cNvPr id="5" name="Footer Placeholder 4">
            <a:extLst>
              <a:ext uri="{FF2B5EF4-FFF2-40B4-BE49-F238E27FC236}">
                <a16:creationId xmlns:a16="http://schemas.microsoft.com/office/drawing/2014/main" id="{C526BFB5-2926-D44A-8FEE-C72B959BA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F06752-6F87-0C4E-8D99-B893BEE8FD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A3772-7993-544A-ABBF-85B28B9FB7EC}" type="slidenum">
              <a:rPr lang="en-US" smtClean="0"/>
              <a:t>‹#›</a:t>
            </a:fld>
            <a:endParaRPr lang="en-US"/>
          </a:p>
        </p:txBody>
      </p:sp>
    </p:spTree>
    <p:extLst>
      <p:ext uri="{BB962C8B-B14F-4D97-AF65-F5344CB8AC3E}">
        <p14:creationId xmlns:p14="http://schemas.microsoft.com/office/powerpoint/2010/main" val="3103648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5BD962-E35C-2349-B061-3CD1C85AA9DD}"/>
              </a:ext>
            </a:extLst>
          </p:cNvPr>
          <p:cNvSpPr txBox="1"/>
          <p:nvPr/>
        </p:nvSpPr>
        <p:spPr>
          <a:xfrm>
            <a:off x="2397395" y="68667"/>
            <a:ext cx="9794605" cy="1384995"/>
          </a:xfrm>
          <a:prstGeom prst="rect">
            <a:avLst/>
          </a:prstGeom>
          <a:noFill/>
        </p:spPr>
        <p:txBody>
          <a:bodyPr wrap="square" rtlCol="0">
            <a:spAutoFit/>
          </a:bodyPr>
          <a:lstStyle/>
          <a:p>
            <a:r>
              <a:rPr lang="en-US" sz="1200" b="1"/>
              <a:t>Incident Reporting Workflow</a:t>
            </a:r>
          </a:p>
          <a:p>
            <a:r>
              <a:rPr lang="en-US" sz="1200"/>
              <a:t>Workflow created to guide OEE on how to document and triage issues during experiential education. Disciplinary action is issued by appropriate office in yellow below. Clinical Coordinator works with appropriate office to determine next steps, including IPPE/APPE failure or removal from site.</a:t>
            </a:r>
          </a:p>
          <a:p>
            <a:endParaRPr lang="en-US" sz="1200"/>
          </a:p>
          <a:p>
            <a:r>
              <a:rPr lang="en-US" sz="1200" b="1"/>
              <a:t>Definitions</a:t>
            </a:r>
          </a:p>
          <a:p>
            <a:r>
              <a:rPr lang="en-US" sz="1200"/>
              <a:t>Log – incident supporting documentation and any communication with student/site/preceptor</a:t>
            </a:r>
          </a:p>
          <a:p>
            <a:r>
              <a:rPr lang="en-US" sz="1200"/>
              <a:t>Incident – the actual occurrence</a:t>
            </a:r>
          </a:p>
        </p:txBody>
      </p:sp>
      <p:grpSp>
        <p:nvGrpSpPr>
          <p:cNvPr id="38" name="Group 37"/>
          <p:cNvGrpSpPr/>
          <p:nvPr/>
        </p:nvGrpSpPr>
        <p:grpSpPr>
          <a:xfrm>
            <a:off x="134281" y="484348"/>
            <a:ext cx="2966320" cy="6358210"/>
            <a:chOff x="115613" y="221327"/>
            <a:chExt cx="3658971" cy="6234453"/>
          </a:xfrm>
        </p:grpSpPr>
        <p:sp>
          <p:nvSpPr>
            <p:cNvPr id="4" name="Oval 3">
              <a:extLst>
                <a:ext uri="{FF2B5EF4-FFF2-40B4-BE49-F238E27FC236}">
                  <a16:creationId xmlns:a16="http://schemas.microsoft.com/office/drawing/2014/main" id="{4402372E-D123-D449-BF0E-788AAD4C8485}"/>
                </a:ext>
              </a:extLst>
            </p:cNvPr>
            <p:cNvSpPr/>
            <p:nvPr/>
          </p:nvSpPr>
          <p:spPr>
            <a:xfrm>
              <a:off x="483476" y="221327"/>
              <a:ext cx="1912883" cy="92491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Issue occurred during experiential education</a:t>
              </a:r>
            </a:p>
          </p:txBody>
        </p:sp>
        <p:sp>
          <p:nvSpPr>
            <p:cNvPr id="5" name="Rectangle 4">
              <a:extLst>
                <a:ext uri="{FF2B5EF4-FFF2-40B4-BE49-F238E27FC236}">
                  <a16:creationId xmlns:a16="http://schemas.microsoft.com/office/drawing/2014/main" id="{0519BF09-7771-A444-BDF8-B67D57BF1447}"/>
                </a:ext>
              </a:extLst>
            </p:cNvPr>
            <p:cNvSpPr/>
            <p:nvPr/>
          </p:nvSpPr>
          <p:spPr>
            <a:xfrm>
              <a:off x="124395" y="2435124"/>
              <a:ext cx="1124648" cy="343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CORE ELMS</a:t>
              </a:r>
            </a:p>
          </p:txBody>
        </p:sp>
        <p:sp>
          <p:nvSpPr>
            <p:cNvPr id="7" name="Decision 6">
              <a:extLst>
                <a:ext uri="{FF2B5EF4-FFF2-40B4-BE49-F238E27FC236}">
                  <a16:creationId xmlns:a16="http://schemas.microsoft.com/office/drawing/2014/main" id="{401BDBBC-6F20-4E45-9C67-0F8CBB534268}"/>
                </a:ext>
              </a:extLst>
            </p:cNvPr>
            <p:cNvSpPr/>
            <p:nvPr/>
          </p:nvSpPr>
          <p:spPr>
            <a:xfrm>
              <a:off x="115613" y="1330708"/>
              <a:ext cx="2648607" cy="1051035"/>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How was the issue communicated?</a:t>
              </a:r>
            </a:p>
          </p:txBody>
        </p:sp>
        <p:sp>
          <p:nvSpPr>
            <p:cNvPr id="8" name="Rectangle 7">
              <a:extLst>
                <a:ext uri="{FF2B5EF4-FFF2-40B4-BE49-F238E27FC236}">
                  <a16:creationId xmlns:a16="http://schemas.microsoft.com/office/drawing/2014/main" id="{08541E16-07E6-FA4A-9AC9-FDBB86DCE95F}"/>
                </a:ext>
              </a:extLst>
            </p:cNvPr>
            <p:cNvSpPr/>
            <p:nvPr/>
          </p:nvSpPr>
          <p:spPr>
            <a:xfrm>
              <a:off x="1605598" y="2422559"/>
              <a:ext cx="1705300" cy="354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Email/phone call/text</a:t>
              </a:r>
            </a:p>
          </p:txBody>
        </p:sp>
        <p:sp>
          <p:nvSpPr>
            <p:cNvPr id="16" name="Alternate Process 15">
              <a:extLst>
                <a:ext uri="{FF2B5EF4-FFF2-40B4-BE49-F238E27FC236}">
                  <a16:creationId xmlns:a16="http://schemas.microsoft.com/office/drawing/2014/main" id="{3C96C8B4-CB7F-2D40-8BE6-010D94E1C3E4}"/>
                </a:ext>
              </a:extLst>
            </p:cNvPr>
            <p:cNvSpPr/>
            <p:nvPr/>
          </p:nvSpPr>
          <p:spPr>
            <a:xfrm>
              <a:off x="133476" y="5280144"/>
              <a:ext cx="1790129" cy="948720"/>
            </a:xfrm>
            <a:prstGeom prst="flowChartAlternate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Follow up with Initiator and if no action needed close out or if action needed go to incident</a:t>
              </a:r>
            </a:p>
          </p:txBody>
        </p:sp>
        <p:sp>
          <p:nvSpPr>
            <p:cNvPr id="20" name="Decision 19">
              <a:extLst>
                <a:ext uri="{FF2B5EF4-FFF2-40B4-BE49-F238E27FC236}">
                  <a16:creationId xmlns:a16="http://schemas.microsoft.com/office/drawing/2014/main" id="{94B0FFEB-FD86-2040-8E52-A5287369CC83}"/>
                </a:ext>
              </a:extLst>
            </p:cNvPr>
            <p:cNvSpPr/>
            <p:nvPr/>
          </p:nvSpPr>
          <p:spPr>
            <a:xfrm>
              <a:off x="1107232" y="4176603"/>
              <a:ext cx="1692164" cy="786962"/>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Log?</a:t>
              </a:r>
            </a:p>
          </p:txBody>
        </p:sp>
        <p:cxnSp>
          <p:nvCxnSpPr>
            <p:cNvPr id="32" name="Straight Arrow Connector 31">
              <a:extLst>
                <a:ext uri="{FF2B5EF4-FFF2-40B4-BE49-F238E27FC236}">
                  <a16:creationId xmlns:a16="http://schemas.microsoft.com/office/drawing/2014/main" id="{DC65B301-8D59-0F43-A0D2-B0C64F4CDB30}"/>
                </a:ext>
              </a:extLst>
            </p:cNvPr>
            <p:cNvCxnSpPr>
              <a:cxnSpLocks/>
              <a:stCxn id="4" idx="4"/>
              <a:endCxn id="7" idx="0"/>
            </p:cNvCxnSpPr>
            <p:nvPr/>
          </p:nvCxnSpPr>
          <p:spPr>
            <a:xfrm flipH="1">
              <a:off x="1439917" y="1146237"/>
              <a:ext cx="1" cy="184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5FA0AB7-54A2-F640-A293-81A8422F3959}"/>
                </a:ext>
              </a:extLst>
            </p:cNvPr>
            <p:cNvCxnSpPr>
              <a:cxnSpLocks/>
              <a:endCxn id="5" idx="0"/>
            </p:cNvCxnSpPr>
            <p:nvPr/>
          </p:nvCxnSpPr>
          <p:spPr>
            <a:xfrm flipH="1">
              <a:off x="686720" y="2152475"/>
              <a:ext cx="191838" cy="282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7AEFE4F-E47A-D04A-A95D-CE96F714187A}"/>
                </a:ext>
              </a:extLst>
            </p:cNvPr>
            <p:cNvCxnSpPr>
              <a:cxnSpLocks/>
              <a:endCxn id="8" idx="0"/>
            </p:cNvCxnSpPr>
            <p:nvPr/>
          </p:nvCxnSpPr>
          <p:spPr>
            <a:xfrm>
              <a:off x="2045298" y="2145907"/>
              <a:ext cx="412951" cy="276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D9249CC-8963-0B4B-B5C0-AC5B4E042426}"/>
                </a:ext>
              </a:extLst>
            </p:cNvPr>
            <p:cNvCxnSpPr>
              <a:cxnSpLocks/>
              <a:stCxn id="5" idx="2"/>
            </p:cNvCxnSpPr>
            <p:nvPr/>
          </p:nvCxnSpPr>
          <p:spPr>
            <a:xfrm>
              <a:off x="686720" y="2778430"/>
              <a:ext cx="862185" cy="160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49FE044-0CF8-3044-9E20-4F98C6C745CC}"/>
                </a:ext>
              </a:extLst>
            </p:cNvPr>
            <p:cNvCxnSpPr>
              <a:cxnSpLocks/>
            </p:cNvCxnSpPr>
            <p:nvPr/>
          </p:nvCxnSpPr>
          <p:spPr>
            <a:xfrm>
              <a:off x="2449591" y="2778430"/>
              <a:ext cx="0" cy="2614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BDD359-438A-ED45-A71F-9F0B6DAF23F8}"/>
                </a:ext>
              </a:extLst>
            </p:cNvPr>
            <p:cNvCxnSpPr>
              <a:cxnSpLocks/>
              <a:stCxn id="73" idx="2"/>
            </p:cNvCxnSpPr>
            <p:nvPr/>
          </p:nvCxnSpPr>
          <p:spPr>
            <a:xfrm>
              <a:off x="2415414" y="3850238"/>
              <a:ext cx="0" cy="5744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BF04439-0B34-3543-9E0E-41946760ECBE}"/>
                </a:ext>
              </a:extLst>
            </p:cNvPr>
            <p:cNvCxnSpPr>
              <a:cxnSpLocks/>
              <a:endCxn id="59" idx="0"/>
            </p:cNvCxnSpPr>
            <p:nvPr/>
          </p:nvCxnSpPr>
          <p:spPr>
            <a:xfrm>
              <a:off x="2326016" y="4760783"/>
              <a:ext cx="524751" cy="557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2E353F48-50DF-5F4C-A3F6-F3FF8ACF394D}"/>
                </a:ext>
              </a:extLst>
            </p:cNvPr>
            <p:cNvSpPr txBox="1"/>
            <p:nvPr/>
          </p:nvSpPr>
          <p:spPr>
            <a:xfrm>
              <a:off x="941287" y="4752652"/>
              <a:ext cx="634077" cy="261610"/>
            </a:xfrm>
            <a:prstGeom prst="rect">
              <a:avLst/>
            </a:prstGeom>
            <a:noFill/>
          </p:spPr>
          <p:txBody>
            <a:bodyPr wrap="square" rtlCol="0">
              <a:spAutoFit/>
            </a:bodyPr>
            <a:lstStyle/>
            <a:p>
              <a:r>
                <a:rPr lang="en-US" sz="1050"/>
                <a:t>Yes</a:t>
              </a:r>
            </a:p>
          </p:txBody>
        </p:sp>
        <p:sp>
          <p:nvSpPr>
            <p:cNvPr id="58" name="TextBox 57">
              <a:extLst>
                <a:ext uri="{FF2B5EF4-FFF2-40B4-BE49-F238E27FC236}">
                  <a16:creationId xmlns:a16="http://schemas.microsoft.com/office/drawing/2014/main" id="{96E5AB37-76EB-4A4D-938D-19CDC78E6333}"/>
                </a:ext>
              </a:extLst>
            </p:cNvPr>
            <p:cNvSpPr txBox="1"/>
            <p:nvPr/>
          </p:nvSpPr>
          <p:spPr>
            <a:xfrm>
              <a:off x="2187938" y="6206806"/>
              <a:ext cx="619750" cy="248974"/>
            </a:xfrm>
            <a:prstGeom prst="rect">
              <a:avLst/>
            </a:prstGeom>
            <a:noFill/>
          </p:spPr>
          <p:txBody>
            <a:bodyPr wrap="square" rtlCol="0">
              <a:spAutoFit/>
            </a:bodyPr>
            <a:lstStyle/>
            <a:p>
              <a:r>
                <a:rPr lang="en-US" sz="1050"/>
                <a:t>No</a:t>
              </a:r>
            </a:p>
          </p:txBody>
        </p:sp>
        <p:sp>
          <p:nvSpPr>
            <p:cNvPr id="59" name="Decision 58">
              <a:extLst>
                <a:ext uri="{FF2B5EF4-FFF2-40B4-BE49-F238E27FC236}">
                  <a16:creationId xmlns:a16="http://schemas.microsoft.com/office/drawing/2014/main" id="{14F95CE2-DCF0-E940-9FC3-30BB2333C0E6}"/>
                </a:ext>
              </a:extLst>
            </p:cNvPr>
            <p:cNvSpPr/>
            <p:nvPr/>
          </p:nvSpPr>
          <p:spPr>
            <a:xfrm>
              <a:off x="1997347" y="5318313"/>
              <a:ext cx="1706837" cy="551272"/>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Incident?</a:t>
              </a:r>
            </a:p>
          </p:txBody>
        </p:sp>
        <p:sp>
          <p:nvSpPr>
            <p:cNvPr id="61" name="TextBox 60">
              <a:extLst>
                <a:ext uri="{FF2B5EF4-FFF2-40B4-BE49-F238E27FC236}">
                  <a16:creationId xmlns:a16="http://schemas.microsoft.com/office/drawing/2014/main" id="{952C3BA2-4E1A-DE45-8469-53BF9D11770B}"/>
                </a:ext>
              </a:extLst>
            </p:cNvPr>
            <p:cNvSpPr txBox="1"/>
            <p:nvPr/>
          </p:nvSpPr>
          <p:spPr>
            <a:xfrm>
              <a:off x="3238150" y="5820965"/>
              <a:ext cx="536434" cy="252389"/>
            </a:xfrm>
            <a:prstGeom prst="rect">
              <a:avLst/>
            </a:prstGeom>
            <a:noFill/>
          </p:spPr>
          <p:txBody>
            <a:bodyPr wrap="square" rtlCol="0">
              <a:spAutoFit/>
            </a:bodyPr>
            <a:lstStyle/>
            <a:p>
              <a:r>
                <a:rPr lang="en-US" sz="1050"/>
                <a:t>Yes</a:t>
              </a:r>
            </a:p>
          </p:txBody>
        </p:sp>
        <p:sp>
          <p:nvSpPr>
            <p:cNvPr id="62" name="TextBox 61">
              <a:extLst>
                <a:ext uri="{FF2B5EF4-FFF2-40B4-BE49-F238E27FC236}">
                  <a16:creationId xmlns:a16="http://schemas.microsoft.com/office/drawing/2014/main" id="{78EE1A6C-D64C-C540-A385-7858813A7E23}"/>
                </a:ext>
              </a:extLst>
            </p:cNvPr>
            <p:cNvSpPr txBox="1"/>
            <p:nvPr/>
          </p:nvSpPr>
          <p:spPr>
            <a:xfrm>
              <a:off x="2550775" y="4787371"/>
              <a:ext cx="572465" cy="248974"/>
            </a:xfrm>
            <a:prstGeom prst="rect">
              <a:avLst/>
            </a:prstGeom>
            <a:noFill/>
          </p:spPr>
          <p:txBody>
            <a:bodyPr wrap="square" rtlCol="0">
              <a:spAutoFit/>
            </a:bodyPr>
            <a:lstStyle/>
            <a:p>
              <a:r>
                <a:rPr lang="en-US" sz="1050"/>
                <a:t>No</a:t>
              </a:r>
            </a:p>
          </p:txBody>
        </p:sp>
        <p:cxnSp>
          <p:nvCxnSpPr>
            <p:cNvPr id="66" name="Straight Arrow Connector 65">
              <a:extLst>
                <a:ext uri="{FF2B5EF4-FFF2-40B4-BE49-F238E27FC236}">
                  <a16:creationId xmlns:a16="http://schemas.microsoft.com/office/drawing/2014/main" id="{2B94C932-C379-5D42-9C7F-73B412BC9DF8}"/>
                </a:ext>
              </a:extLst>
            </p:cNvPr>
            <p:cNvCxnSpPr>
              <a:cxnSpLocks/>
              <a:endCxn id="57" idx="1"/>
            </p:cNvCxnSpPr>
            <p:nvPr/>
          </p:nvCxnSpPr>
          <p:spPr>
            <a:xfrm flipV="1">
              <a:off x="3124861" y="5784523"/>
              <a:ext cx="642495" cy="137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3945B3E2-B8B0-854E-A84B-F4486C486255}"/>
                </a:ext>
              </a:extLst>
            </p:cNvPr>
            <p:cNvSpPr/>
            <p:nvPr/>
          </p:nvSpPr>
          <p:spPr>
            <a:xfrm>
              <a:off x="1705966" y="3063275"/>
              <a:ext cx="1418895" cy="7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Clinical Coordinator to contact initiator and determine log or incident</a:t>
              </a:r>
            </a:p>
          </p:txBody>
        </p:sp>
        <p:cxnSp>
          <p:nvCxnSpPr>
            <p:cNvPr id="77" name="Straight Arrow Connector 76">
              <a:extLst>
                <a:ext uri="{FF2B5EF4-FFF2-40B4-BE49-F238E27FC236}">
                  <a16:creationId xmlns:a16="http://schemas.microsoft.com/office/drawing/2014/main" id="{3FFAE619-45F5-1B42-99DE-004A366DDB58}"/>
                </a:ext>
              </a:extLst>
            </p:cNvPr>
            <p:cNvCxnSpPr>
              <a:cxnSpLocks/>
              <a:endCxn id="16" idx="0"/>
            </p:cNvCxnSpPr>
            <p:nvPr/>
          </p:nvCxnSpPr>
          <p:spPr>
            <a:xfrm flipH="1">
              <a:off x="1028540" y="4805972"/>
              <a:ext cx="577350" cy="474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Elbow Connector 85">
              <a:extLst>
                <a:ext uri="{FF2B5EF4-FFF2-40B4-BE49-F238E27FC236}">
                  <a16:creationId xmlns:a16="http://schemas.microsoft.com/office/drawing/2014/main" id="{F7A492BB-DEC9-934B-90FE-637E645E6DCC}"/>
                </a:ext>
              </a:extLst>
            </p:cNvPr>
            <p:cNvCxnSpPr>
              <a:cxnSpLocks/>
              <a:stCxn id="59" idx="2"/>
            </p:cNvCxnSpPr>
            <p:nvPr/>
          </p:nvCxnSpPr>
          <p:spPr>
            <a:xfrm rot="5400000">
              <a:off x="2203546" y="5540787"/>
              <a:ext cx="318422" cy="9760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1" name="Group 50"/>
          <p:cNvGrpSpPr/>
          <p:nvPr/>
        </p:nvGrpSpPr>
        <p:grpSpPr>
          <a:xfrm>
            <a:off x="3094740" y="1273779"/>
            <a:ext cx="8773627" cy="5463280"/>
            <a:chOff x="814781" y="116637"/>
            <a:chExt cx="10822319" cy="5356941"/>
          </a:xfrm>
        </p:grpSpPr>
        <p:grpSp>
          <p:nvGrpSpPr>
            <p:cNvPr id="52" name="Group 51"/>
            <p:cNvGrpSpPr/>
            <p:nvPr/>
          </p:nvGrpSpPr>
          <p:grpSpPr>
            <a:xfrm>
              <a:off x="2911240" y="409706"/>
              <a:ext cx="1874776" cy="1808818"/>
              <a:chOff x="253029" y="382361"/>
              <a:chExt cx="1874776" cy="1808818"/>
            </a:xfrm>
          </p:grpSpPr>
          <p:sp>
            <p:nvSpPr>
              <p:cNvPr id="81" name="Rectangle 80">
                <a:extLst>
                  <a:ext uri="{FF2B5EF4-FFF2-40B4-BE49-F238E27FC236}">
                    <a16:creationId xmlns:a16="http://schemas.microsoft.com/office/drawing/2014/main" id="{13316153-4EF4-8844-A643-26F1591DAF10}"/>
                  </a:ext>
                </a:extLst>
              </p:cNvPr>
              <p:cNvSpPr/>
              <p:nvPr/>
            </p:nvSpPr>
            <p:spPr>
              <a:xfrm>
                <a:off x="253029" y="382361"/>
                <a:ext cx="1418895" cy="7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IPPE/APPE Risk of failure</a:t>
                </a:r>
              </a:p>
            </p:txBody>
          </p:sp>
          <p:sp>
            <p:nvSpPr>
              <p:cNvPr id="82" name="Rectangle 81">
                <a:extLst>
                  <a:ext uri="{FF2B5EF4-FFF2-40B4-BE49-F238E27FC236}">
                    <a16:creationId xmlns:a16="http://schemas.microsoft.com/office/drawing/2014/main" id="{5A6F23F7-1BD5-6946-9AE8-2416DD7FD0AB}"/>
                  </a:ext>
                </a:extLst>
              </p:cNvPr>
              <p:cNvSpPr/>
              <p:nvPr/>
            </p:nvSpPr>
            <p:spPr>
              <a:xfrm>
                <a:off x="286096" y="1404217"/>
                <a:ext cx="1418895" cy="7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Professionalism</a:t>
                </a:r>
                <a:endParaRPr lang="en-US" sz="900"/>
              </a:p>
            </p:txBody>
          </p:sp>
          <p:cxnSp>
            <p:nvCxnSpPr>
              <p:cNvPr id="84" name="Straight Arrow Connector 83">
                <a:extLst>
                  <a:ext uri="{FF2B5EF4-FFF2-40B4-BE49-F238E27FC236}">
                    <a16:creationId xmlns:a16="http://schemas.microsoft.com/office/drawing/2014/main" id="{7377CC25-2E49-6C49-9BDF-3A1ABFB5DBBD}"/>
                  </a:ext>
                </a:extLst>
              </p:cNvPr>
              <p:cNvCxnSpPr>
                <a:cxnSpLocks/>
                <a:stCxn id="81" idx="3"/>
              </p:cNvCxnSpPr>
              <p:nvPr/>
            </p:nvCxnSpPr>
            <p:spPr>
              <a:xfrm>
                <a:off x="1671924" y="775842"/>
                <a:ext cx="455881" cy="9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C99A987F-C49C-6D43-9825-9CC9120B66AF}"/>
                  </a:ext>
                </a:extLst>
              </p:cNvPr>
              <p:cNvCxnSpPr>
                <a:cxnSpLocks/>
              </p:cNvCxnSpPr>
              <p:nvPr/>
            </p:nvCxnSpPr>
            <p:spPr>
              <a:xfrm>
                <a:off x="1704991" y="1797698"/>
                <a:ext cx="3626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570753" y="425883"/>
              <a:ext cx="2066347" cy="4238572"/>
              <a:chOff x="6859084" y="324792"/>
              <a:chExt cx="2066347" cy="4238572"/>
            </a:xfrm>
          </p:grpSpPr>
          <p:sp>
            <p:nvSpPr>
              <p:cNvPr id="71" name="Right Brace 70">
                <a:extLst>
                  <a:ext uri="{FF2B5EF4-FFF2-40B4-BE49-F238E27FC236}">
                    <a16:creationId xmlns:a16="http://schemas.microsoft.com/office/drawing/2014/main" id="{C393846F-360C-B34A-BD66-62FC174A6DC0}"/>
                  </a:ext>
                </a:extLst>
              </p:cNvPr>
              <p:cNvSpPr/>
              <p:nvPr/>
            </p:nvSpPr>
            <p:spPr>
              <a:xfrm>
                <a:off x="6859084" y="324792"/>
                <a:ext cx="220548" cy="4238572"/>
              </a:xfrm>
              <a:prstGeom prst="rightBrace">
                <a:avLst>
                  <a:gd name="adj1" fmla="val 8333"/>
                  <a:gd name="adj2" fmla="val 4837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72" name="Decision 18">
                <a:extLst>
                  <a:ext uri="{FF2B5EF4-FFF2-40B4-BE49-F238E27FC236}">
                    <a16:creationId xmlns:a16="http://schemas.microsoft.com/office/drawing/2014/main" id="{2C668C0B-7264-AA48-9EAA-78FF8F700AE0}"/>
                  </a:ext>
                </a:extLst>
              </p:cNvPr>
              <p:cNvSpPr/>
              <p:nvPr/>
            </p:nvSpPr>
            <p:spPr>
              <a:xfrm>
                <a:off x="7125117" y="2108273"/>
                <a:ext cx="1800314" cy="930840"/>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a:t>Was the outcome a failure?**</a:t>
                </a:r>
              </a:p>
            </p:txBody>
          </p:sp>
          <p:cxnSp>
            <p:nvCxnSpPr>
              <p:cNvPr id="74" name="Straight Arrow Connector 73">
                <a:extLst>
                  <a:ext uri="{FF2B5EF4-FFF2-40B4-BE49-F238E27FC236}">
                    <a16:creationId xmlns:a16="http://schemas.microsoft.com/office/drawing/2014/main" id="{44509540-3625-614A-995B-812AFA4CB4A5}"/>
                  </a:ext>
                </a:extLst>
              </p:cNvPr>
              <p:cNvCxnSpPr>
                <a:cxnSpLocks/>
                <a:stCxn id="72" idx="0"/>
                <a:endCxn id="140" idx="2"/>
              </p:cNvCxnSpPr>
              <p:nvPr/>
            </p:nvCxnSpPr>
            <p:spPr>
              <a:xfrm flipH="1" flipV="1">
                <a:off x="8011309" y="1681023"/>
                <a:ext cx="13965" cy="427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952C3BA2-4E1A-DE45-8469-53BF9D11770B}"/>
                  </a:ext>
                </a:extLst>
              </p:cNvPr>
              <p:cNvSpPr txBox="1"/>
              <p:nvPr/>
            </p:nvSpPr>
            <p:spPr>
              <a:xfrm>
                <a:off x="8042635" y="1802261"/>
                <a:ext cx="609019" cy="252389"/>
              </a:xfrm>
              <a:prstGeom prst="rect">
                <a:avLst/>
              </a:prstGeom>
              <a:noFill/>
            </p:spPr>
            <p:txBody>
              <a:bodyPr wrap="square" rtlCol="0">
                <a:spAutoFit/>
              </a:bodyPr>
              <a:lstStyle/>
              <a:p>
                <a:r>
                  <a:rPr lang="en-US" sz="1050"/>
                  <a:t>Yes</a:t>
                </a:r>
              </a:p>
            </p:txBody>
          </p:sp>
          <p:sp>
            <p:nvSpPr>
              <p:cNvPr id="76" name="TextBox 75">
                <a:extLst>
                  <a:ext uri="{FF2B5EF4-FFF2-40B4-BE49-F238E27FC236}">
                    <a16:creationId xmlns:a16="http://schemas.microsoft.com/office/drawing/2014/main" id="{952C3BA2-4E1A-DE45-8469-53BF9D11770B}"/>
                  </a:ext>
                </a:extLst>
              </p:cNvPr>
              <p:cNvSpPr txBox="1"/>
              <p:nvPr/>
            </p:nvSpPr>
            <p:spPr>
              <a:xfrm>
                <a:off x="8093952" y="3080413"/>
                <a:ext cx="609795" cy="248974"/>
              </a:xfrm>
              <a:prstGeom prst="rect">
                <a:avLst/>
              </a:prstGeom>
              <a:noFill/>
            </p:spPr>
            <p:txBody>
              <a:bodyPr wrap="square" rtlCol="0">
                <a:spAutoFit/>
              </a:bodyPr>
              <a:lstStyle/>
              <a:p>
                <a:r>
                  <a:rPr lang="en-US" sz="1050"/>
                  <a:t>No</a:t>
                </a:r>
              </a:p>
            </p:txBody>
          </p:sp>
          <p:cxnSp>
            <p:nvCxnSpPr>
              <p:cNvPr id="78" name="Straight Arrow Connector 77">
                <a:extLst>
                  <a:ext uri="{FF2B5EF4-FFF2-40B4-BE49-F238E27FC236}">
                    <a16:creationId xmlns:a16="http://schemas.microsoft.com/office/drawing/2014/main" id="{44509540-3625-614A-995B-812AFA4CB4A5}"/>
                  </a:ext>
                </a:extLst>
              </p:cNvPr>
              <p:cNvCxnSpPr>
                <a:cxnSpLocks/>
                <a:endCxn id="143" idx="0"/>
              </p:cNvCxnSpPr>
              <p:nvPr/>
            </p:nvCxnSpPr>
            <p:spPr>
              <a:xfrm>
                <a:off x="8025011" y="2983073"/>
                <a:ext cx="34592" cy="571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BB536BBF-D6EA-F94E-B92B-819B5B4D953A}"/>
                </a:ext>
              </a:extLst>
            </p:cNvPr>
            <p:cNvSpPr txBox="1"/>
            <p:nvPr/>
          </p:nvSpPr>
          <p:spPr>
            <a:xfrm>
              <a:off x="3846319" y="116637"/>
              <a:ext cx="1488568" cy="369332"/>
            </a:xfrm>
            <a:prstGeom prst="rect">
              <a:avLst/>
            </a:prstGeom>
            <a:noFill/>
          </p:spPr>
          <p:txBody>
            <a:bodyPr wrap="square" rtlCol="0">
              <a:spAutoFit/>
            </a:bodyPr>
            <a:lstStyle/>
            <a:p>
              <a:pPr algn="ctr"/>
              <a:r>
                <a:rPr lang="en-US" sz="900"/>
                <a:t>Within </a:t>
              </a:r>
            </a:p>
            <a:p>
              <a:pPr algn="ctr"/>
              <a:r>
                <a:rPr lang="en-US" sz="900"/>
                <a:t>24 hours</a:t>
              </a:r>
            </a:p>
          </p:txBody>
        </p:sp>
        <p:sp>
          <p:nvSpPr>
            <p:cNvPr id="57" name="Decision 18">
              <a:extLst>
                <a:ext uri="{FF2B5EF4-FFF2-40B4-BE49-F238E27FC236}">
                  <a16:creationId xmlns:a16="http://schemas.microsoft.com/office/drawing/2014/main" id="{2C668C0B-7264-AA48-9EAA-78FF8F700AE0}"/>
                </a:ext>
              </a:extLst>
            </p:cNvPr>
            <p:cNvSpPr/>
            <p:nvPr/>
          </p:nvSpPr>
          <p:spPr>
            <a:xfrm>
              <a:off x="814781" y="4337957"/>
              <a:ext cx="2052259" cy="1135621"/>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What type of incident occurred?*</a:t>
              </a:r>
            </a:p>
            <a:p>
              <a:pPr algn="ctr"/>
              <a:endParaRPr lang="en-US" sz="1050"/>
            </a:p>
          </p:txBody>
        </p:sp>
        <p:sp>
          <p:nvSpPr>
            <p:cNvPr id="60" name="Rectangle 59"/>
            <p:cNvSpPr/>
            <p:nvPr/>
          </p:nvSpPr>
          <p:spPr>
            <a:xfrm>
              <a:off x="3069034" y="4908790"/>
              <a:ext cx="6096000" cy="400110"/>
            </a:xfrm>
            <a:prstGeom prst="rect">
              <a:avLst/>
            </a:prstGeom>
          </p:spPr>
          <p:txBody>
            <a:bodyPr>
              <a:spAutoFit/>
            </a:bodyPr>
            <a:lstStyle/>
            <a:p>
              <a:r>
                <a:rPr lang="en-US" sz="1000"/>
                <a:t>*Clinical Coordinator to communicate back to person who reported the issue and discuss repercussion and determine outcome. Gather all evidence and documentation to determine course of action.</a:t>
              </a:r>
            </a:p>
          </p:txBody>
        </p:sp>
        <p:grpSp>
          <p:nvGrpSpPr>
            <p:cNvPr id="63" name="Group 62"/>
            <p:cNvGrpSpPr/>
            <p:nvPr/>
          </p:nvGrpSpPr>
          <p:grpSpPr>
            <a:xfrm>
              <a:off x="1496433" y="803187"/>
              <a:ext cx="1446622" cy="3718136"/>
              <a:chOff x="5554422" y="2151636"/>
              <a:chExt cx="1446622" cy="3718136"/>
            </a:xfrm>
          </p:grpSpPr>
          <p:cxnSp>
            <p:nvCxnSpPr>
              <p:cNvPr id="64" name="Elbow Connector 63">
                <a:extLst>
                  <a:ext uri="{FF2B5EF4-FFF2-40B4-BE49-F238E27FC236}">
                    <a16:creationId xmlns:a16="http://schemas.microsoft.com/office/drawing/2014/main" id="{9D10322E-1BA6-F147-9D33-0A96A3CB4868}"/>
                  </a:ext>
                </a:extLst>
              </p:cNvPr>
              <p:cNvCxnSpPr>
                <a:cxnSpLocks/>
                <a:endCxn id="81" idx="1"/>
              </p:cNvCxnSpPr>
              <p:nvPr/>
            </p:nvCxnSpPr>
            <p:spPr>
              <a:xfrm rot="5400000" flipH="1" flipV="1">
                <a:off x="4402757" y="3303301"/>
                <a:ext cx="3718136" cy="141480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a:extLst>
                  <a:ext uri="{FF2B5EF4-FFF2-40B4-BE49-F238E27FC236}">
                    <a16:creationId xmlns:a16="http://schemas.microsoft.com/office/drawing/2014/main" id="{955BA495-C994-9740-8CFC-0FAEFEBF58CF}"/>
                  </a:ext>
                </a:extLst>
              </p:cNvPr>
              <p:cNvCxnSpPr>
                <a:cxnSpLocks/>
              </p:cNvCxnSpPr>
              <p:nvPr/>
            </p:nvCxnSpPr>
            <p:spPr>
              <a:xfrm rot="5400000" flipH="1" flipV="1">
                <a:off x="5259091" y="4127819"/>
                <a:ext cx="2738365" cy="745541"/>
              </a:xfrm>
              <a:prstGeom prst="bentConnector3">
                <a:avLst>
                  <a:gd name="adj1" fmla="val 99735"/>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102" name="Rectangle 101"/>
          <p:cNvSpPr/>
          <p:nvPr/>
        </p:nvSpPr>
        <p:spPr>
          <a:xfrm>
            <a:off x="7081114" y="6603262"/>
            <a:ext cx="4985695" cy="246221"/>
          </a:xfrm>
          <a:prstGeom prst="rect">
            <a:avLst/>
          </a:prstGeom>
        </p:spPr>
        <p:txBody>
          <a:bodyPr lIns="91440" tIns="45720" rIns="91440" bIns="45720" anchor="t">
            <a:spAutoFit/>
          </a:bodyPr>
          <a:lstStyle/>
          <a:p>
            <a:r>
              <a:rPr lang="en-US" sz="1000"/>
              <a:t>Created by OEE 3-14-22, </a:t>
            </a:r>
            <a:r>
              <a:rPr lang="en-US" sz="1000" err="1"/>
              <a:t>rvw</a:t>
            </a:r>
            <a:r>
              <a:rPr lang="en-US" sz="1000"/>
              <a:t> Leadership 3-21-22</a:t>
            </a:r>
          </a:p>
        </p:txBody>
      </p:sp>
      <p:sp>
        <p:nvSpPr>
          <p:cNvPr id="3" name="Rectangle 2">
            <a:extLst>
              <a:ext uri="{FF2B5EF4-FFF2-40B4-BE49-F238E27FC236}">
                <a16:creationId xmlns:a16="http://schemas.microsoft.com/office/drawing/2014/main" id="{F54AACC9-D646-4747-AE74-251A1B469A49}"/>
              </a:ext>
            </a:extLst>
          </p:cNvPr>
          <p:cNvSpPr/>
          <p:nvPr/>
        </p:nvSpPr>
        <p:spPr>
          <a:xfrm>
            <a:off x="10631593" y="6125278"/>
            <a:ext cx="1459511" cy="707886"/>
          </a:xfrm>
          <a:prstGeom prst="rect">
            <a:avLst/>
          </a:prstGeom>
        </p:spPr>
        <p:txBody>
          <a:bodyPr wrap="square" lIns="91440" tIns="45720" rIns="91440" bIns="45720" anchor="t">
            <a:spAutoFit/>
          </a:bodyPr>
          <a:lstStyle/>
          <a:p>
            <a:r>
              <a:rPr lang="en-US" sz="1000"/>
              <a:t>**cc Carmen Ramos, faculty advisor, </a:t>
            </a:r>
            <a:r>
              <a:rPr lang="en-US" sz="1000">
                <a:ea typeface="+mn-lt"/>
                <a:cs typeface="+mn-lt"/>
              </a:rPr>
              <a:t>and course coordinator if didactic IPPE</a:t>
            </a:r>
            <a:endParaRPr lang="en-US" sz="1000"/>
          </a:p>
        </p:txBody>
      </p:sp>
      <p:cxnSp>
        <p:nvCxnSpPr>
          <p:cNvPr id="144" name="Straight Arrow Connector 143">
            <a:extLst>
              <a:ext uri="{FF2B5EF4-FFF2-40B4-BE49-F238E27FC236}">
                <a16:creationId xmlns:a16="http://schemas.microsoft.com/office/drawing/2014/main" id="{6CE57DAA-A249-6544-93E9-BB76A64B7FC9}"/>
              </a:ext>
            </a:extLst>
          </p:cNvPr>
          <p:cNvCxnSpPr>
            <a:cxnSpLocks/>
          </p:cNvCxnSpPr>
          <p:nvPr/>
        </p:nvCxnSpPr>
        <p:spPr>
          <a:xfrm>
            <a:off x="7787956" y="1953122"/>
            <a:ext cx="333512" cy="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CB31A77C-98B4-344A-AA9F-2F3E20AF3AB2}"/>
              </a:ext>
            </a:extLst>
          </p:cNvPr>
          <p:cNvCxnSpPr>
            <a:cxnSpLocks/>
            <a:stCxn id="135" idx="2"/>
            <a:endCxn id="90" idx="0"/>
          </p:cNvCxnSpPr>
          <p:nvPr/>
        </p:nvCxnSpPr>
        <p:spPr>
          <a:xfrm>
            <a:off x="7246034" y="3454682"/>
            <a:ext cx="2443" cy="335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Decision 18">
            <a:extLst>
              <a:ext uri="{FF2B5EF4-FFF2-40B4-BE49-F238E27FC236}">
                <a16:creationId xmlns:a16="http://schemas.microsoft.com/office/drawing/2014/main" id="{0C2AC0F2-A16C-DF42-95BA-014C35C8950E}"/>
              </a:ext>
            </a:extLst>
          </p:cNvPr>
          <p:cNvSpPr/>
          <p:nvPr/>
        </p:nvSpPr>
        <p:spPr>
          <a:xfrm>
            <a:off x="5685502" y="3790108"/>
            <a:ext cx="3125949" cy="1437137"/>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a:t>Does this involve Scholastic Dishonesty, Student Conduct, Interpersonal Conflict Resolution?</a:t>
            </a:r>
          </a:p>
          <a:p>
            <a:pPr algn="ctr"/>
            <a:r>
              <a:rPr lang="en-US" sz="1050"/>
              <a:t> </a:t>
            </a:r>
          </a:p>
        </p:txBody>
      </p:sp>
      <p:cxnSp>
        <p:nvCxnSpPr>
          <p:cNvPr id="92" name="Straight Arrow Connector 91">
            <a:extLst>
              <a:ext uri="{FF2B5EF4-FFF2-40B4-BE49-F238E27FC236}">
                <a16:creationId xmlns:a16="http://schemas.microsoft.com/office/drawing/2014/main" id="{E77C2CF9-A881-484A-9371-8F6524C68BD9}"/>
              </a:ext>
            </a:extLst>
          </p:cNvPr>
          <p:cNvCxnSpPr>
            <a:cxnSpLocks/>
          </p:cNvCxnSpPr>
          <p:nvPr/>
        </p:nvCxnSpPr>
        <p:spPr>
          <a:xfrm flipH="1">
            <a:off x="6433735" y="4914605"/>
            <a:ext cx="157062" cy="372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CFFB62E7-7AD7-1D42-9C67-90C93871DDA7}"/>
              </a:ext>
            </a:extLst>
          </p:cNvPr>
          <p:cNvSpPr txBox="1"/>
          <p:nvPr/>
        </p:nvSpPr>
        <p:spPr>
          <a:xfrm>
            <a:off x="6018536" y="4937288"/>
            <a:ext cx="493730" cy="257399"/>
          </a:xfrm>
          <a:prstGeom prst="rect">
            <a:avLst/>
          </a:prstGeom>
          <a:noFill/>
        </p:spPr>
        <p:txBody>
          <a:bodyPr wrap="square" rtlCol="0">
            <a:spAutoFit/>
          </a:bodyPr>
          <a:lstStyle/>
          <a:p>
            <a:r>
              <a:rPr lang="en-US" sz="1050"/>
              <a:t>Yes</a:t>
            </a:r>
          </a:p>
        </p:txBody>
      </p:sp>
      <p:sp>
        <p:nvSpPr>
          <p:cNvPr id="96" name="TextBox 95">
            <a:extLst>
              <a:ext uri="{FF2B5EF4-FFF2-40B4-BE49-F238E27FC236}">
                <a16:creationId xmlns:a16="http://schemas.microsoft.com/office/drawing/2014/main" id="{7DB51D76-FE3C-FF4F-BEA5-3229FC6A77C0}"/>
              </a:ext>
            </a:extLst>
          </p:cNvPr>
          <p:cNvSpPr txBox="1"/>
          <p:nvPr/>
        </p:nvSpPr>
        <p:spPr>
          <a:xfrm>
            <a:off x="8031611" y="4960771"/>
            <a:ext cx="494359" cy="253916"/>
          </a:xfrm>
          <a:prstGeom prst="rect">
            <a:avLst/>
          </a:prstGeom>
          <a:noFill/>
        </p:spPr>
        <p:txBody>
          <a:bodyPr wrap="square" rtlCol="0">
            <a:spAutoFit/>
          </a:bodyPr>
          <a:lstStyle/>
          <a:p>
            <a:r>
              <a:rPr lang="en-US" sz="1050"/>
              <a:t>No</a:t>
            </a:r>
          </a:p>
        </p:txBody>
      </p:sp>
      <p:sp>
        <p:nvSpPr>
          <p:cNvPr id="133" name="Rectangle 132">
            <a:extLst>
              <a:ext uri="{FF2B5EF4-FFF2-40B4-BE49-F238E27FC236}">
                <a16:creationId xmlns:a16="http://schemas.microsoft.com/office/drawing/2014/main" id="{0DEE7738-9BFC-2D46-B33C-CBF4E662FEBD}"/>
              </a:ext>
            </a:extLst>
          </p:cNvPr>
          <p:cNvSpPr/>
          <p:nvPr/>
        </p:nvSpPr>
        <p:spPr>
          <a:xfrm>
            <a:off x="6304242" y="1641186"/>
            <a:ext cx="1521120" cy="6839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Early Intervention Process by completing Early Intervention Form</a:t>
            </a:r>
            <a:endParaRPr lang="en-US" sz="1050">
              <a:ea typeface="Calibri"/>
              <a:cs typeface="Calibri"/>
            </a:endParaRPr>
          </a:p>
        </p:txBody>
      </p:sp>
      <p:sp>
        <p:nvSpPr>
          <p:cNvPr id="134" name="Rectangle 133">
            <a:extLst>
              <a:ext uri="{FF2B5EF4-FFF2-40B4-BE49-F238E27FC236}">
                <a16:creationId xmlns:a16="http://schemas.microsoft.com/office/drawing/2014/main" id="{F125CE01-F9E4-6A4B-833A-2A6A4A3557EC}"/>
              </a:ext>
            </a:extLst>
          </p:cNvPr>
          <p:cNvSpPr/>
          <p:nvPr/>
        </p:nvSpPr>
        <p:spPr>
          <a:xfrm>
            <a:off x="8133083" y="1580170"/>
            <a:ext cx="1964722" cy="82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Initiate OEE Early Alert Process –  responding to incident report and cc Carmen Ramos and faculty advisor (and course coordinator if didactic IPPE)</a:t>
            </a:r>
          </a:p>
        </p:txBody>
      </p:sp>
      <p:sp>
        <p:nvSpPr>
          <p:cNvPr id="135" name="Rectangle 134">
            <a:extLst>
              <a:ext uri="{FF2B5EF4-FFF2-40B4-BE49-F238E27FC236}">
                <a16:creationId xmlns:a16="http://schemas.microsoft.com/office/drawing/2014/main" id="{28E7001B-67C3-3044-8D71-E86601BB9685}"/>
              </a:ext>
            </a:extLst>
          </p:cNvPr>
          <p:cNvSpPr/>
          <p:nvPr/>
        </p:nvSpPr>
        <p:spPr>
          <a:xfrm>
            <a:off x="6263673" y="2632793"/>
            <a:ext cx="1964722" cy="821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Preceptor/Clinical Coordinator to complete Student Professionalism Report on UTEP SOP website</a:t>
            </a:r>
          </a:p>
        </p:txBody>
      </p:sp>
      <p:sp>
        <p:nvSpPr>
          <p:cNvPr id="137" name="Rectangle 136">
            <a:extLst>
              <a:ext uri="{FF2B5EF4-FFF2-40B4-BE49-F238E27FC236}">
                <a16:creationId xmlns:a16="http://schemas.microsoft.com/office/drawing/2014/main" id="{C0312533-9A78-D34A-9263-069320F30A28}"/>
              </a:ext>
            </a:extLst>
          </p:cNvPr>
          <p:cNvSpPr/>
          <p:nvPr/>
        </p:nvSpPr>
        <p:spPr>
          <a:xfrm>
            <a:off x="5675980" y="5295778"/>
            <a:ext cx="1503791" cy="616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Notify Associate Dean of Academic Affairs and report to OSCCR</a:t>
            </a:r>
          </a:p>
        </p:txBody>
      </p:sp>
      <p:sp>
        <p:nvSpPr>
          <p:cNvPr id="140" name="Alternate Process 139">
            <a:extLst>
              <a:ext uri="{FF2B5EF4-FFF2-40B4-BE49-F238E27FC236}">
                <a16:creationId xmlns:a16="http://schemas.microsoft.com/office/drawing/2014/main" id="{EA2D2A46-FD81-804D-8773-5DF46CD29451}"/>
              </a:ext>
            </a:extLst>
          </p:cNvPr>
          <p:cNvSpPr/>
          <p:nvPr/>
        </p:nvSpPr>
        <p:spPr>
          <a:xfrm>
            <a:off x="10674457" y="2256697"/>
            <a:ext cx="905667" cy="715620"/>
          </a:xfrm>
          <a:prstGeom prst="flowChartAlternate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Send to Progression Committee</a:t>
            </a:r>
          </a:p>
        </p:txBody>
      </p:sp>
      <p:sp>
        <p:nvSpPr>
          <p:cNvPr id="143" name="Alternate Process 142">
            <a:extLst>
              <a:ext uri="{FF2B5EF4-FFF2-40B4-BE49-F238E27FC236}">
                <a16:creationId xmlns:a16="http://schemas.microsoft.com/office/drawing/2014/main" id="{C32E692E-44B8-BD4F-9DAC-31C6239DBD7C}"/>
              </a:ext>
            </a:extLst>
          </p:cNvPr>
          <p:cNvSpPr/>
          <p:nvPr/>
        </p:nvSpPr>
        <p:spPr>
          <a:xfrm>
            <a:off x="10609335" y="4883395"/>
            <a:ext cx="1114215" cy="617911"/>
          </a:xfrm>
          <a:prstGeom prst="flowChartAlternate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Documentation between OSA and OEE</a:t>
            </a:r>
          </a:p>
        </p:txBody>
      </p:sp>
      <p:cxnSp>
        <p:nvCxnSpPr>
          <p:cNvPr id="105" name="Straight Arrow Connector 104">
            <a:extLst>
              <a:ext uri="{FF2B5EF4-FFF2-40B4-BE49-F238E27FC236}">
                <a16:creationId xmlns:a16="http://schemas.microsoft.com/office/drawing/2014/main" id="{42AF1507-E82B-2641-AA12-8B8573549C9C}"/>
              </a:ext>
            </a:extLst>
          </p:cNvPr>
          <p:cNvCxnSpPr>
            <a:cxnSpLocks/>
          </p:cNvCxnSpPr>
          <p:nvPr/>
        </p:nvCxnSpPr>
        <p:spPr>
          <a:xfrm>
            <a:off x="8133083" y="4771099"/>
            <a:ext cx="20601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82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E06AA1369A5843A63B91FB94B676A4" ma:contentTypeVersion="13" ma:contentTypeDescription="Create a new document." ma:contentTypeScope="" ma:versionID="193c4871d0427b180212476acf5ccaab">
  <xsd:schema xmlns:xsd="http://www.w3.org/2001/XMLSchema" xmlns:xs="http://www.w3.org/2001/XMLSchema" xmlns:p="http://schemas.microsoft.com/office/2006/metadata/properties" xmlns:ns2="87032947-46f6-4242-8896-00ceebb1f17c" xmlns:ns3="80396041-3ad7-4dc5-aefb-fd0097d1172c" targetNamespace="http://schemas.microsoft.com/office/2006/metadata/properties" ma:root="true" ma:fieldsID="887ab53a31b6555ad8a51a0919c955fb" ns2:_="" ns3:_="">
    <xsd:import namespace="87032947-46f6-4242-8896-00ceebb1f17c"/>
    <xsd:import namespace="80396041-3ad7-4dc5-aefb-fd0097d1172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32947-46f6-4242-8896-00ceebb1f1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396041-3ad7-4dc5-aefb-fd0097d1172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EB6FF5-ED32-49C6-A47D-D9B38F3A228D}">
  <ds:schemaRefs>
    <ds:schemaRef ds:uri="http://schemas.microsoft.com/sharepoint/v3/contenttype/forms"/>
  </ds:schemaRefs>
</ds:datastoreItem>
</file>

<file path=customXml/itemProps2.xml><?xml version="1.0" encoding="utf-8"?>
<ds:datastoreItem xmlns:ds="http://schemas.openxmlformats.org/officeDocument/2006/customXml" ds:itemID="{8A8E5B48-8BA3-467D-9F45-F02D5A979515}">
  <ds:schemaRefs>
    <ds:schemaRef ds:uri="80396041-3ad7-4dc5-aefb-fd0097d1172c"/>
    <ds:schemaRef ds:uri="87032947-46f6-4242-8896-00ceebb1f1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7640979-5006-41CF-BB62-2B9A9D2E0294}">
  <ds:schemaRefs>
    <ds:schemaRef ds:uri="80396041-3ad7-4dc5-aefb-fd0097d1172c"/>
    <ds:schemaRef ds:uri="87032947-46f6-4242-8896-00ceebb1f1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Navarrete, Jacquelyn P</dc:creator>
  <cp:revision>2</cp:revision>
  <dcterms:created xsi:type="dcterms:W3CDTF">2022-02-03T18:08:27Z</dcterms:created>
  <dcterms:modified xsi:type="dcterms:W3CDTF">2022-04-21T21:54:43Z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0x0101006BE06AA1369A5843A63B91FB94B676A4</vt:lpwstr>
  </property>
</Properties>
</file>