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57" r:id="rId5"/>
    <p:sldId id="258" r:id="rId6"/>
    <p:sldId id="265" r:id="rId7"/>
    <p:sldId id="264" r:id="rId8"/>
    <p:sldId id="266" r:id="rId9"/>
    <p:sldId id="269" r:id="rId10"/>
    <p:sldId id="270" r:id="rId11"/>
    <p:sldId id="282" r:id="rId12"/>
    <p:sldId id="267" r:id="rId13"/>
    <p:sldId id="271" r:id="rId14"/>
    <p:sldId id="268" r:id="rId15"/>
    <p:sldId id="272" r:id="rId16"/>
    <p:sldId id="283" r:id="rId17"/>
    <p:sldId id="273" r:id="rId18"/>
    <p:sldId id="277" r:id="rId19"/>
    <p:sldId id="280" r:id="rId20"/>
    <p:sldId id="274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1B"/>
    <a:srgbClr val="45BAD5"/>
    <a:srgbClr val="FFEBA3"/>
    <a:srgbClr val="FFE585"/>
    <a:srgbClr val="FFDA53"/>
    <a:srgbClr val="36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0" autoAdjust="0"/>
  </p:normalViewPr>
  <p:slideViewPr>
    <p:cSldViewPr>
      <p:cViewPr varScale="1">
        <p:scale>
          <a:sx n="124" d="100"/>
          <a:sy n="124" d="100"/>
        </p:scale>
        <p:origin x="4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EDCB-731D-441B-8B40-A8E059F1D8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F86C-D673-4632-B6B7-AC061F4D5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Making visual choices that enhance learning</a:t>
            </a: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6096000"/>
            <a:ext cx="64008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45BAD5"/>
                </a:solidFill>
                <a:latin typeface="Century Gothic" pitchFamily="34" charset="0"/>
              </a:rPr>
              <a:t>Karla Ramirez  •  </a:t>
            </a:r>
            <a:r>
              <a:rPr lang="en-US" sz="2800" b="1" dirty="0" err="1" smtClean="0">
                <a:solidFill>
                  <a:srgbClr val="45BAD5"/>
                </a:solidFill>
                <a:latin typeface="Century Gothic" pitchFamily="34" charset="0"/>
              </a:rPr>
              <a:t>Caty</a:t>
            </a:r>
            <a:r>
              <a:rPr lang="en-US" sz="2800" b="1" dirty="0" smtClean="0">
                <a:solidFill>
                  <a:srgbClr val="45BAD5"/>
                </a:solidFill>
                <a:latin typeface="Century Gothic" pitchFamily="34" charset="0"/>
              </a:rPr>
              <a:t> Medrano</a:t>
            </a:r>
            <a:endParaRPr lang="en-US" b="1" dirty="0">
              <a:solidFill>
                <a:srgbClr val="45BAD5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Try to use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sans-serif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 fonts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38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Size fonts appropriately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76400"/>
            <a:ext cx="182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rgbClr val="45BAD5"/>
                </a:solidFill>
                <a:latin typeface="Century Gothic" pitchFamily="34" charset="0"/>
              </a:rPr>
              <a:t>F</a:t>
            </a:r>
            <a:endParaRPr lang="en-US" sz="250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828801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rgbClr val="45BAD5"/>
                </a:solidFill>
                <a:latin typeface="Adobe Kaiti Std R" pitchFamily="18" charset="-128"/>
                <a:ea typeface="Adobe Kaiti Std R" pitchFamily="18" charset="-128"/>
              </a:rPr>
              <a:t>F</a:t>
            </a:r>
            <a:endParaRPr lang="en-US" sz="23900" dirty="0">
              <a:solidFill>
                <a:srgbClr val="45BAD5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2438400"/>
            <a:ext cx="609600" cy="6096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2286000"/>
            <a:ext cx="5334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4419600"/>
            <a:ext cx="5334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4419600"/>
            <a:ext cx="5334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3657600"/>
            <a:ext cx="457200" cy="4572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3048000"/>
            <a:ext cx="457200" cy="4572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Try to use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sans-serif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 fonts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1138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Size fonts appropriately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133600"/>
            <a:ext cx="4114800" cy="309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1"/>
            <a:ext cx="4119119" cy="30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486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45BAD5"/>
                </a:solidFill>
                <a:latin typeface="Constantia" pitchFamily="18" charset="0"/>
              </a:rPr>
              <a:t>Constantia</a:t>
            </a:r>
            <a:endParaRPr lang="en-US" sz="2400" dirty="0">
              <a:solidFill>
                <a:srgbClr val="45BAD5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486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5BAD5"/>
                </a:solidFill>
                <a:latin typeface="Corbel" pitchFamily="34" charset="0"/>
              </a:rPr>
              <a:t>Corbel</a:t>
            </a:r>
            <a:endParaRPr lang="en-US" sz="2400" b="1" dirty="0">
              <a:solidFill>
                <a:srgbClr val="45BAD5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3200"/>
            <a:ext cx="6324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On Graphics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8194" name="Picture 2" descr="C:\Users\Caty\Downloads\16990115215_f721c0e00c_h.jpg"/>
          <p:cNvPicPr>
            <a:picLocks noChangeAspect="1" noChangeArrowheads="1"/>
          </p:cNvPicPr>
          <p:nvPr/>
        </p:nvPicPr>
        <p:blipFill>
          <a:blip r:embed="rId2" cstate="print"/>
          <a:srcRect l="43530" t="11851" r="20441" b="22659"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Use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high-quality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 graphics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38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Limit graphics to one per slide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41405"/>
            <a:ext cx="3962400" cy="29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3732414"/>
            <a:ext cx="3048001" cy="2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81200"/>
            <a:ext cx="3065981" cy="230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3200"/>
            <a:ext cx="6324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General tips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C:\Users\Caty\Downloads\book-632327_1280.jpg"/>
          <p:cNvPicPr>
            <a:picLocks noChangeAspect="1" noChangeArrowheads="1"/>
          </p:cNvPicPr>
          <p:nvPr/>
        </p:nvPicPr>
        <p:blipFill>
          <a:blip r:embed="rId2" cstate="print"/>
          <a:srcRect l="54546" r="11868"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</p:spPr>
      </p:pic>
      <p:pic>
        <p:nvPicPr>
          <p:cNvPr id="9220" name="Picture 4" descr="http://www.thelowryhouseinn.com/wp-content/uploads/blueprint.jpg"/>
          <p:cNvPicPr>
            <a:picLocks noChangeAspect="1" noChangeArrowheads="1"/>
          </p:cNvPicPr>
          <p:nvPr/>
        </p:nvPicPr>
        <p:blipFill>
          <a:blip r:embed="rId3" cstate="print"/>
          <a:srcRect l="68896" r="2052"/>
          <a:stretch>
            <a:fillRect/>
          </a:stretch>
        </p:blipFill>
        <p:spPr bwMode="auto">
          <a:xfrm>
            <a:off x="0" y="0"/>
            <a:ext cx="2667000" cy="688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Think about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layout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38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Use the rule of thirds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3495675" cy="262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3523181" cy="26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5943600" y="2514600"/>
            <a:ext cx="0" cy="327660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2514600"/>
            <a:ext cx="0" cy="327660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3733800"/>
            <a:ext cx="3886200" cy="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24400" y="4648200"/>
            <a:ext cx="3886200" cy="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2514600"/>
            <a:ext cx="0" cy="327660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2514600"/>
            <a:ext cx="0" cy="327660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3733800"/>
            <a:ext cx="3886200" cy="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4648200"/>
            <a:ext cx="3886200" cy="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301" y="2819400"/>
            <a:ext cx="3479699" cy="26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81764"/>
            <a:ext cx="3505201" cy="26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Think about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layout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38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Use the rule of thirds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43600" y="2514600"/>
            <a:ext cx="0" cy="327660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2514600"/>
            <a:ext cx="0" cy="327660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3733800"/>
            <a:ext cx="3886200" cy="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24400" y="4648200"/>
            <a:ext cx="3886200" cy="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2514600"/>
            <a:ext cx="0" cy="327660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2514600"/>
            <a:ext cx="0" cy="327660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3733800"/>
            <a:ext cx="3886200" cy="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4648200"/>
            <a:ext cx="3886200" cy="0"/>
          </a:xfrm>
          <a:prstGeom prst="line">
            <a:avLst/>
          </a:prstGeom>
          <a:ln w="57150">
            <a:solidFill>
              <a:srgbClr val="FFCC1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Fonts can be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fun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 too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38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Help titles be more contrasting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114800" cy="30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331" y="2286000"/>
            <a:ext cx="4106869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“Power” 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in PowerPoint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38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Tips to make your life easier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1981200"/>
          <a:ext cx="6705600" cy="44856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480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To do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 this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1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itchFamily="34" charset="0"/>
                        </a:rPr>
                        <a:t>Press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1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Start a presentation from the beginning</a:t>
                      </a:r>
                      <a:endParaRPr lang="en-US" sz="1400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F5</a:t>
                      </a:r>
                      <a:endParaRPr lang="en-US" sz="1600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Go to slide number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(Number of slide) + ENTER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Display a blank white slide, or return to the presentation from a blank white slide</a:t>
                      </a:r>
                      <a:endParaRPr lang="en-US" sz="1400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W or COMMA</a:t>
                      </a:r>
                      <a:endParaRPr lang="en-US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Return to the first slide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Press and hold Right and Left Mouse buttons for 2 seconds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Show or hide arrow pointer</a:t>
                      </a:r>
                      <a:endParaRPr lang="en-US" sz="1400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A or =</a:t>
                      </a:r>
                      <a:endParaRPr lang="en-US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Change the pointer to a pen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CTRL + P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Play or pause a video</a:t>
                      </a:r>
                      <a:endParaRPr lang="en-US" sz="1400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ALT + P</a:t>
                      </a:r>
                      <a:endParaRPr lang="en-US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Increase sound volume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ALT + Up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Decrease</a:t>
                      </a:r>
                      <a:r>
                        <a:rPr lang="en-US" sz="1400" baseline="0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 sound volume</a:t>
                      </a:r>
                      <a:endParaRPr lang="en-US" sz="1400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5BAD5"/>
                          </a:solidFill>
                          <a:latin typeface="Century Gothic" pitchFamily="34" charset="0"/>
                        </a:rPr>
                        <a:t>ALT + Down</a:t>
                      </a:r>
                      <a:endParaRPr lang="en-US" dirty="0">
                        <a:solidFill>
                          <a:srgbClr val="45BAD5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3200"/>
            <a:ext cx="6324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Resources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34818" name="Picture 2" descr="C:\Users\Caty\Downloads\4513146360_e2dabcbf3f_o.jpg"/>
          <p:cNvPicPr>
            <a:picLocks noChangeAspect="1" noChangeArrowheads="1"/>
          </p:cNvPicPr>
          <p:nvPr/>
        </p:nvPicPr>
        <p:blipFill>
          <a:blip r:embed="rId2" cstate="print"/>
          <a:srcRect r="41323"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828800"/>
            <a:ext cx="56388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attention curve (EFCAT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6096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6248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5BAD5"/>
                </a:solidFill>
                <a:latin typeface="Century Gothic" pitchFamily="34" charset="0"/>
              </a:rPr>
              <a:t>Source: efp.org</a:t>
            </a:r>
            <a:endParaRPr lang="en-US" sz="1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The attention span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For graphics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0" y="23738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http://compfight.com/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16668"/>
            <a:ext cx="8763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300" dirty="0" smtClean="0">
                <a:solidFill>
                  <a:srgbClr val="FFC000"/>
                </a:solidFill>
                <a:latin typeface="Century Gothic" pitchFamily="34" charset="0"/>
              </a:rPr>
              <a:t>Flickr.com: </a:t>
            </a:r>
            <a:r>
              <a:rPr lang="en-US" sz="2300" dirty="0" smtClean="0">
                <a:solidFill>
                  <a:srgbClr val="45BAD5"/>
                </a:solidFill>
                <a:latin typeface="Century Gothic" pitchFamily="34" charset="0"/>
              </a:rPr>
              <a:t>images that have a Creative Commons license</a:t>
            </a:r>
            <a:endParaRPr lang="en-US" sz="23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905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5BAD5"/>
                </a:solidFill>
              </a:rPr>
              <a:t> </a:t>
            </a:r>
            <a:endParaRPr lang="en-US" sz="2800" dirty="0">
              <a:solidFill>
                <a:srgbClr val="45BAD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38100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http://search.creativecommons.org/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52694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http://www.nlm.nih.gov/services/stockshot.html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30480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300" dirty="0" smtClean="0">
                <a:solidFill>
                  <a:srgbClr val="FFC000"/>
                </a:solidFill>
                <a:latin typeface="Century Gothic" pitchFamily="34" charset="0"/>
              </a:rPr>
              <a:t>Creative Commons search: </a:t>
            </a:r>
            <a:r>
              <a:rPr lang="en-US" sz="2300" dirty="0" smtClean="0">
                <a:solidFill>
                  <a:srgbClr val="45BAD5"/>
                </a:solidFill>
                <a:latin typeface="Century Gothic" pitchFamily="34" charset="0"/>
              </a:rPr>
              <a:t>search several sites for various media, all licensed with Creative Commons.</a:t>
            </a:r>
            <a:endParaRPr lang="en-US" sz="23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305246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5BAD5"/>
                </a:solidFill>
              </a:rPr>
              <a:t> </a:t>
            </a:r>
            <a:endParaRPr lang="en-US" sz="2800" dirty="0">
              <a:solidFill>
                <a:srgbClr val="45BAD5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4503003"/>
            <a:ext cx="8763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300" dirty="0" smtClean="0">
                <a:solidFill>
                  <a:srgbClr val="FFC000"/>
                </a:solidFill>
                <a:latin typeface="Century Gothic" pitchFamily="34" charset="0"/>
              </a:rPr>
              <a:t>Medical Stock images and footage: </a:t>
            </a:r>
            <a:r>
              <a:rPr lang="en-US" sz="2300" dirty="0" smtClean="0">
                <a:solidFill>
                  <a:srgbClr val="45BAD5"/>
                </a:solidFill>
                <a:latin typeface="Century Gothic" pitchFamily="34" charset="0"/>
              </a:rPr>
              <a:t>Medical focused repositories of free and commercial stock images.</a:t>
            </a:r>
            <a:endParaRPr lang="en-US" sz="23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4495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5BAD5"/>
                </a:solidFill>
              </a:rPr>
              <a:t> </a:t>
            </a:r>
            <a:endParaRPr lang="en-US" sz="2800" dirty="0">
              <a:solidFill>
                <a:srgbClr val="45BAD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For fonts and color design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2133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http://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color.adobe.com/create/color-wheel/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1683603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Adobe </a:t>
            </a: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Kuler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online dynamic color wheel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676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5BAD5"/>
                </a:solidFill>
              </a:rPr>
              <a:t> </a:t>
            </a:r>
            <a:endParaRPr lang="en-US" sz="2800" dirty="0">
              <a:solidFill>
                <a:srgbClr val="45BAD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3436203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https://www.google.com/fonts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2982724"/>
            <a:ext cx="8763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300" dirty="0" smtClean="0">
                <a:solidFill>
                  <a:srgbClr val="FFC000"/>
                </a:solidFill>
                <a:latin typeface="Century Gothic" pitchFamily="34" charset="0"/>
              </a:rPr>
              <a:t>Google fonts: </a:t>
            </a:r>
            <a:r>
              <a:rPr lang="en-US" sz="2300" dirty="0" smtClean="0">
                <a:solidFill>
                  <a:srgbClr val="45BAD5"/>
                </a:solidFill>
                <a:latin typeface="Century Gothic" pitchFamily="34" charset="0"/>
              </a:rPr>
              <a:t>web-friendly fonts that are licensed for re-use</a:t>
            </a:r>
            <a:endParaRPr lang="en-US" sz="23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288839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5BAD5"/>
                </a:solidFill>
              </a:rPr>
              <a:t> </a:t>
            </a:r>
            <a:endParaRPr lang="en-US" sz="2800" dirty="0">
              <a:solidFill>
                <a:srgbClr val="45BAD5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48122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http://fontpair.co/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4355068"/>
            <a:ext cx="8763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300" dirty="0" err="1" smtClean="0">
                <a:solidFill>
                  <a:srgbClr val="FFC000"/>
                </a:solidFill>
                <a:latin typeface="Century Gothic" pitchFamily="34" charset="0"/>
              </a:rPr>
              <a:t>Fontpair</a:t>
            </a:r>
            <a:r>
              <a:rPr lang="en-US" sz="23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en-US" sz="2300" dirty="0" smtClean="0">
                <a:solidFill>
                  <a:srgbClr val="45BAD5"/>
                </a:solidFill>
                <a:latin typeface="Century Gothic" pitchFamily="34" charset="0"/>
              </a:rPr>
              <a:t>See which fonts go together nicely</a:t>
            </a:r>
            <a:endParaRPr lang="en-US" sz="23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434786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5BAD5"/>
                </a:solidFill>
              </a:rPr>
              <a:t> </a:t>
            </a:r>
            <a:endParaRPr lang="en-US" sz="2800" dirty="0">
              <a:solidFill>
                <a:srgbClr val="45BAD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…if all else fails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2217003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http://prezi.com/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1759803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FFC000"/>
                </a:solidFill>
                <a:latin typeface="Century Gothic" pitchFamily="34" charset="0"/>
              </a:rPr>
              <a:t>Prezi</a:t>
            </a: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online presentation software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1752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5BAD5"/>
                </a:solidFill>
              </a:rPr>
              <a:t> </a:t>
            </a:r>
            <a:endParaRPr lang="en-US" sz="2800" dirty="0">
              <a:solidFill>
                <a:srgbClr val="45BAD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38216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itchFamily="34" charset="0"/>
              </a:rPr>
              <a:t>http://www.slidescarnival.com/category/free-templates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990671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latin typeface="Century Gothic" pitchFamily="34" charset="0"/>
              </a:rPr>
              <a:t>Slides Carnival: </a:t>
            </a: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free and commercial PowerPoint templates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298793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5BAD5"/>
                </a:solidFill>
              </a:rPr>
              <a:t> </a:t>
            </a:r>
            <a:endParaRPr lang="en-US" sz="2800" dirty="0">
              <a:solidFill>
                <a:srgbClr val="45BAD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085" y="1828800"/>
            <a:ext cx="5169715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Our test subject</a:t>
            </a:r>
            <a:endParaRPr lang="en-US" sz="4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3200"/>
            <a:ext cx="5181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On colors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18076950215_3866d07981.jpg"/>
          <p:cNvPicPr>
            <a:picLocks noChangeAspect="1"/>
          </p:cNvPicPr>
          <p:nvPr/>
        </p:nvPicPr>
        <p:blipFill>
          <a:blip r:embed="rId2" cstate="print"/>
          <a:srcRect l="30000" r="11667"/>
          <a:stretch>
            <a:fillRect/>
          </a:stretch>
        </p:blipFill>
        <p:spPr>
          <a:xfrm>
            <a:off x="0" y="-6865"/>
            <a:ext cx="2667000" cy="686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76535"/>
            <a:ext cx="6096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No more than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5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 colors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4156045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0825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1825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9825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2825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438400" y="1138535"/>
            <a:ext cx="4211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45BAD5"/>
                </a:solidFill>
                <a:latin typeface="Century Gothic" pitchFamily="34" charset="0"/>
              </a:rPr>
              <a:t>Solid colors are your friends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2133600"/>
            <a:ext cx="4117683" cy="30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6535"/>
            <a:ext cx="79248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Use contrast on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key words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825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825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9825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825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981200" y="1066800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Avoid colors on the same scale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1917" y="2117003"/>
            <a:ext cx="4117683" cy="308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1200" y="58674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2133600"/>
            <a:ext cx="4114800" cy="30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3722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3200"/>
            <a:ext cx="5181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</a:rPr>
              <a:t>On Text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C:\Users\Caty\Downloads\book-632327_1280.jpg"/>
          <p:cNvPicPr>
            <a:picLocks noChangeAspect="1" noChangeArrowheads="1"/>
          </p:cNvPicPr>
          <p:nvPr/>
        </p:nvPicPr>
        <p:blipFill>
          <a:blip r:embed="rId2" cstate="print"/>
          <a:srcRect l="54546" r="11868"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6535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Don’t use more than </a:t>
            </a:r>
            <a:r>
              <a:rPr lang="en-US" sz="4000" dirty="0" smtClean="0">
                <a:solidFill>
                  <a:srgbClr val="FFC000"/>
                </a:solidFill>
                <a:latin typeface="Century Gothic" pitchFamily="34" charset="0"/>
              </a:rPr>
              <a:t>8 lines</a:t>
            </a:r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 of text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1138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45BAD5"/>
                </a:solidFill>
                <a:latin typeface="Century Gothic" pitchFamily="34" charset="0"/>
              </a:rPr>
              <a:t>Split the presentation into more slides if necessary</a:t>
            </a:r>
            <a:endParaRPr lang="en-US" sz="2400" dirty="0">
              <a:solidFill>
                <a:srgbClr val="45BAD5"/>
              </a:solidFill>
              <a:latin typeface="Century Gothic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114800" cy="30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352800" cy="251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81400"/>
            <a:ext cx="3352800" cy="25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357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Adobe Kaiti Std R</vt:lpstr>
      <vt:lpstr>Arial</vt:lpstr>
      <vt:lpstr>Calibri</vt:lpstr>
      <vt:lpstr>Century Gothic</vt:lpstr>
      <vt:lpstr>Constantia</vt:lpstr>
      <vt:lpstr>Corbel</vt:lpstr>
      <vt:lpstr>Wingdings</vt:lpstr>
      <vt:lpstr>Office Theme</vt:lpstr>
      <vt:lpstr>Making visual choices that enhance learning</vt:lpstr>
      <vt:lpstr>PowerPoint Presentation</vt:lpstr>
      <vt:lpstr>PowerPoint Presentation</vt:lpstr>
      <vt:lpstr>On colors</vt:lpstr>
      <vt:lpstr>PowerPoint Presentation</vt:lpstr>
      <vt:lpstr>PowerPoint Presentation</vt:lpstr>
      <vt:lpstr>PowerPoint Presentation</vt:lpstr>
      <vt:lpstr>On Text</vt:lpstr>
      <vt:lpstr>PowerPoint Presentation</vt:lpstr>
      <vt:lpstr>PowerPoint Presentation</vt:lpstr>
      <vt:lpstr>PowerPoint Presentation</vt:lpstr>
      <vt:lpstr>On Graphics</vt:lpstr>
      <vt:lpstr>PowerPoint Presentation</vt:lpstr>
      <vt:lpstr>General tips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visual choices that enhance learning</dc:title>
  <dc:creator>Caty</dc:creator>
  <cp:lastModifiedBy>Ramirez, Karla G</cp:lastModifiedBy>
  <cp:revision>32</cp:revision>
  <dcterms:created xsi:type="dcterms:W3CDTF">2016-02-01T23:04:26Z</dcterms:created>
  <dcterms:modified xsi:type="dcterms:W3CDTF">2016-02-03T23:12:30Z</dcterms:modified>
</cp:coreProperties>
</file>