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sldIdLst>
    <p:sldId id="256" r:id="rId4"/>
    <p:sldId id="257" r:id="rId5"/>
    <p:sldId id="258" r:id="rId6"/>
    <p:sldId id="259" r:id="rId7"/>
    <p:sldId id="260" r:id="rId8"/>
    <p:sldId id="275" r:id="rId9"/>
    <p:sldId id="277" r:id="rId10"/>
    <p:sldId id="279" r:id="rId11"/>
    <p:sldId id="280" r:id="rId12"/>
    <p:sldId id="281" r:id="rId13"/>
    <p:sldId id="282" r:id="rId14"/>
    <p:sldId id="286" r:id="rId15"/>
    <p:sldId id="283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/>
    <p:restoredTop sz="94687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2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16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18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4533F-11DD-674B-869F-613E5EE2AB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153CC-6D2B-6B4F-A778-44A6DF06A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2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99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jrodriguez@utep.edu" TargetMode="External"/><Relationship Id="rId2" Type="http://schemas.openxmlformats.org/officeDocument/2006/relationships/hyperlink" Target="mailto:nursing@utep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ecords@utep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4486" y="3428998"/>
            <a:ext cx="5018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School of Nursing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87189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C447-4A22-4EAC-92D3-F362A274767A}"/>
              </a:ext>
            </a:extLst>
          </p:cNvPr>
          <p:cNvSpPr txBox="1">
            <a:spLocks/>
          </p:cNvSpPr>
          <p:nvPr/>
        </p:nvSpPr>
        <p:spPr>
          <a:xfrm>
            <a:off x="2220513" y="284176"/>
            <a:ext cx="7772400" cy="1173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Office of Student Affairs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6071" y="1783856"/>
            <a:ext cx="102018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Make an appointment with one of the academic advisors.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Will assist with GPA calculations and what-if-analysis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Explain the retake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Will assist in completing appropriate 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/>
          </a:p>
          <a:p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7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C447-4A22-4EAC-92D3-F362A274767A}"/>
              </a:ext>
            </a:extLst>
          </p:cNvPr>
          <p:cNvSpPr txBox="1">
            <a:spLocks/>
          </p:cNvSpPr>
          <p:nvPr/>
        </p:nvSpPr>
        <p:spPr>
          <a:xfrm>
            <a:off x="2220513" y="284176"/>
            <a:ext cx="7772400" cy="1173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Student’s Responsibilities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8429" y="1632857"/>
            <a:ext cx="9720942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Be proactive.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Discuss with instructor(s) any issues affecting your performance in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Listen to all lectures.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Read your book. Use all of your resources to do well in the Phase 2 courses.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/>
              <a:t>Think long term.  Your future career is at stake.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FF0000"/>
                </a:solidFill>
              </a:rPr>
              <a:t>Dropping a Phase 2 course is the student’s decision to make.</a:t>
            </a:r>
          </a:p>
          <a:p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35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C447-4A22-4EAC-92D3-F362A274767A}"/>
              </a:ext>
            </a:extLst>
          </p:cNvPr>
          <p:cNvSpPr txBox="1">
            <a:spLocks/>
          </p:cNvSpPr>
          <p:nvPr/>
        </p:nvSpPr>
        <p:spPr>
          <a:xfrm>
            <a:off x="2220513" y="284176"/>
            <a:ext cx="7772400" cy="1173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5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Academic Integrity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2229" y="1710486"/>
            <a:ext cx="97209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Being accountable for acting honestly and ethically in all aspects of your academic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School of Nursing Honor Code Pledge—”I pledge to not only adhere to the highest ethical standards but to </a:t>
            </a:r>
            <a:r>
              <a:rPr lang="en-US" sz="2400" b="1" dirty="0"/>
              <a:t>also report any violations of the honor code</a:t>
            </a:r>
            <a:r>
              <a:rPr lang="en-US" sz="2400" dirty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Collusion is the unauthorized collaboration with others to commit a violation of any provision of the rules of academic dishonesty, including disclosing and/or distributing the contents of an exam.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Example: Discussing test banks and buying class notes on WhatsApp.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Students committing academic dishonesty will be referred to the Office of Student Conduct and Conflict Resolution (OSCCR).</a:t>
            </a:r>
          </a:p>
          <a:p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7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996" y="518386"/>
            <a:ext cx="89110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chemeClr val="accent2">
                    <a:lumMod val="75000"/>
                  </a:schemeClr>
                </a:solidFill>
              </a:rPr>
              <a:t>Important Deadlines &amp; Procedures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3493" y="1573806"/>
            <a:ext cx="10627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Nursing Student Affairs sent an e-mail with subject line Summer 2021 Phase 2 Information on Monday, March 22, 2021 at 11:56 a.m.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/>
              <a:t>There is a link to schedule your fingerprint appointment with </a:t>
            </a:r>
            <a:r>
              <a:rPr lang="en-US" sz="2400" dirty="0" err="1"/>
              <a:t>Identogo</a:t>
            </a:r>
            <a:r>
              <a:rPr lang="en-US" sz="2400" dirty="0"/>
              <a:t>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400" dirty="0"/>
              <a:t>To apply to Phase 3, send an email to </a:t>
            </a:r>
            <a:r>
              <a:rPr lang="en-US" sz="2400" dirty="0">
                <a:hlinkClick r:id="rId2"/>
              </a:rPr>
              <a:t>nursing@utep.edu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E-mail your questions, blue card, and proof of insurance to </a:t>
            </a:r>
            <a:r>
              <a:rPr lang="en-US" sz="2400" dirty="0">
                <a:hlinkClick r:id="rId2"/>
              </a:rPr>
              <a:t>nursing@utep.edu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Always include your full name and student ID number when sending an e-mail to </a:t>
            </a:r>
            <a:r>
              <a:rPr lang="en-US" sz="2400" dirty="0">
                <a:hlinkClick r:id="rId2"/>
              </a:rPr>
              <a:t>nursing@utep.edu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Deadline to submit your blue card/outcome letter and proof of insurance is </a:t>
            </a:r>
            <a:r>
              <a:rPr lang="en-US" sz="2400" b="1" dirty="0"/>
              <a:t>Friday, July 30, 2021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Last day to have blood drawn for titers is </a:t>
            </a:r>
            <a:r>
              <a:rPr lang="en-US" sz="2400" b="1" dirty="0"/>
              <a:t>Friday, July 30, 2021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Save your lab report to your One Drive account and share with Pete Rodriguez (</a:t>
            </a:r>
            <a:r>
              <a:rPr lang="en-US" sz="2400" dirty="0">
                <a:hlinkClick r:id="rId3"/>
              </a:rPr>
              <a:t>pjrodriguez@utep.edu</a:t>
            </a:r>
            <a:r>
              <a:rPr lang="en-US" sz="2400" dirty="0"/>
              <a:t>) by </a:t>
            </a:r>
            <a:r>
              <a:rPr lang="en-US" sz="2400" b="1" dirty="0"/>
              <a:t>Friday, August 6, 2021.</a:t>
            </a:r>
          </a:p>
        </p:txBody>
      </p:sp>
    </p:spTree>
    <p:extLst>
      <p:ext uri="{BB962C8B-B14F-4D97-AF65-F5344CB8AC3E}">
        <p14:creationId xmlns:p14="http://schemas.microsoft.com/office/powerpoint/2010/main" val="2031927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2613-9571-46D6-99B9-BA843CD51DF1}"/>
              </a:ext>
            </a:extLst>
          </p:cNvPr>
          <p:cNvSpPr txBox="1">
            <a:spLocks/>
          </p:cNvSpPr>
          <p:nvPr/>
        </p:nvSpPr>
        <p:spPr>
          <a:xfrm>
            <a:off x="2220526" y="310060"/>
            <a:ext cx="7772400" cy="707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QUESTIONS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652FB-20FF-45D8-9BA1-FEDF960E9BE8}"/>
              </a:ext>
            </a:extLst>
          </p:cNvPr>
          <p:cNvSpPr txBox="1">
            <a:spLocks/>
          </p:cNvSpPr>
          <p:nvPr/>
        </p:nvSpPr>
        <p:spPr>
          <a:xfrm>
            <a:off x="2209800" y="905277"/>
            <a:ext cx="7772400" cy="14152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6B667-E2F3-4671-A09B-EFB3F232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343" y="1354388"/>
            <a:ext cx="5134681" cy="2941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6DB3B5-D89C-4BB8-8D93-88438FC2FEF0}"/>
              </a:ext>
            </a:extLst>
          </p:cNvPr>
          <p:cNvSpPr/>
          <p:nvPr/>
        </p:nvSpPr>
        <p:spPr>
          <a:xfrm>
            <a:off x="3048000" y="483643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</a:rPr>
              <a:t>HAVE   A   SUCCESSFUL SEMESTER!</a:t>
            </a:r>
          </a:p>
        </p:txBody>
      </p:sp>
    </p:spTree>
    <p:extLst>
      <p:ext uri="{BB962C8B-B14F-4D97-AF65-F5344CB8AC3E}">
        <p14:creationId xmlns:p14="http://schemas.microsoft.com/office/powerpoint/2010/main" val="160223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142A-2480-489C-94BF-0A88BE6A5E04}"/>
              </a:ext>
            </a:extLst>
          </p:cNvPr>
          <p:cNvSpPr txBox="1">
            <a:spLocks/>
          </p:cNvSpPr>
          <p:nvPr/>
        </p:nvSpPr>
        <p:spPr>
          <a:xfrm>
            <a:off x="2220511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Fall 2021 Phase 3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none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Ranking Timeline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CD782-C9D8-43E1-AEA6-1D3A55EDF07E}"/>
              </a:ext>
            </a:extLst>
          </p:cNvPr>
          <p:cNvSpPr txBox="1">
            <a:spLocks/>
          </p:cNvSpPr>
          <p:nvPr/>
        </p:nvSpPr>
        <p:spPr>
          <a:xfrm>
            <a:off x="2220513" y="2218706"/>
            <a:ext cx="7772400" cy="4206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89601"/>
              </p:ext>
            </p:extLst>
          </p:nvPr>
        </p:nvGraphicFramePr>
        <p:xfrm>
          <a:off x="1247775" y="1792936"/>
          <a:ext cx="9331859" cy="4105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1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Date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Process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2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Monday, August 16</a:t>
                      </a:r>
                      <a:r>
                        <a:rPr lang="en-US" sz="1800" baseline="0" dirty="0">
                          <a:effectLst/>
                        </a:rPr>
                        <a:t>, 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Ranking takes place in the a.m.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Selection e-mails will be sent in the p.m.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Refrain from calling or e-mailing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so that we complete the ranking in a timely manner.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Tuesday, August 17</a:t>
                      </a:r>
                      <a:r>
                        <a:rPr lang="en-US" sz="1800" baseline="0" dirty="0">
                          <a:effectLst/>
                        </a:rPr>
                        <a:t>, 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Registration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Ranking for Phase 2 repeaters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Phone calls to selected Phase 2 repeaters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Wednesday, August 18</a:t>
                      </a:r>
                      <a:r>
                        <a:rPr lang="en-US" sz="1800" baseline="0" dirty="0">
                          <a:effectLst/>
                        </a:rPr>
                        <a:t>, 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Phase 3 registration deadline at noon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Thursday and Friday</a:t>
                      </a:r>
                      <a:r>
                        <a:rPr lang="en-US" sz="1800" baseline="0" dirty="0">
                          <a:effectLst/>
                        </a:rPr>
                        <a:t>, August  19-20, 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Red Carpet Orientation for Phase 3 selected students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Monday, August 23,</a:t>
                      </a:r>
                      <a:r>
                        <a:rPr lang="en-US" sz="1800" baseline="0" dirty="0">
                          <a:effectLst/>
                        </a:rPr>
                        <a:t> 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Fall 2021 Classes start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98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500A-2D72-4DE1-88B7-A28885137BB7}"/>
              </a:ext>
            </a:extLst>
          </p:cNvPr>
          <p:cNvSpPr txBox="1">
            <a:spLocks/>
          </p:cNvSpPr>
          <p:nvPr/>
        </p:nvSpPr>
        <p:spPr>
          <a:xfrm>
            <a:off x="2220505" y="284176"/>
            <a:ext cx="7772400" cy="707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Phase 3 Ranking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E531-B8F8-49FA-8389-C9C15FC86327}"/>
              </a:ext>
            </a:extLst>
          </p:cNvPr>
          <p:cNvSpPr txBox="1">
            <a:spLocks/>
          </p:cNvSpPr>
          <p:nvPr/>
        </p:nvSpPr>
        <p:spPr>
          <a:xfrm>
            <a:off x="1130050" y="1140416"/>
            <a:ext cx="11015932" cy="4206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88151"/>
              </p:ext>
            </p:extLst>
          </p:nvPr>
        </p:nvGraphicFramePr>
        <p:xfrm>
          <a:off x="1839686" y="1447800"/>
          <a:ext cx="8262257" cy="4278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9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Criterion 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Phase 2 Nursing Courses GPA (highest grade per attempt will be used)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Criterion 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Pre-professional Courses (PPC) GPA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1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Criterion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Overall GPA (minimum GPA to apply is 3.00)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8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Criterion 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TEAS Test (minimum score of 62%)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="1" dirty="0">
                          <a:effectLst/>
                        </a:rPr>
                        <a:t>Ensure that your TEAS score is up to date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="1" dirty="0">
                          <a:effectLst/>
                        </a:rPr>
                        <a:t>Your TEAS score is valid for 2 years—check your ATI account for your test date(s)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5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E58E-21D7-4E79-B9E4-048C3F18317E}"/>
              </a:ext>
            </a:extLst>
          </p:cNvPr>
          <p:cNvSpPr txBox="1">
            <a:spLocks/>
          </p:cNvSpPr>
          <p:nvPr/>
        </p:nvSpPr>
        <p:spPr>
          <a:xfrm>
            <a:off x="2211887" y="284176"/>
            <a:ext cx="7772400" cy="1544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Fall 2021 Phase 2 Repeat Ranking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6D4D0-CEC7-48A4-AB97-E224D6E29CD1}"/>
              </a:ext>
            </a:extLst>
          </p:cNvPr>
          <p:cNvSpPr txBox="1">
            <a:spLocks/>
          </p:cNvSpPr>
          <p:nvPr/>
        </p:nvSpPr>
        <p:spPr>
          <a:xfrm>
            <a:off x="1416178" y="1925416"/>
            <a:ext cx="9392728" cy="4206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7679" y="1925416"/>
            <a:ext cx="9951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Required:  Phase 2 Course Repeat Form</a:t>
            </a:r>
          </a:p>
          <a:p>
            <a:r>
              <a:rPr lang="en-US" sz="3000" b="1" dirty="0"/>
              <a:t>UTEP.edu/nursing (Resources/Forms &amp; Handbooks)</a:t>
            </a:r>
          </a:p>
          <a:p>
            <a:r>
              <a:rPr lang="en-US" sz="3000" b="1" dirty="0"/>
              <a:t>Ranking: Tuesday, August 17, 2021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Phone calls to selected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Registration for selected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Resubmit CBC information form if selected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Submit proof of health insurance if selected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Deadline to submit form: </a:t>
            </a:r>
            <a:r>
              <a:rPr lang="en-US" sz="3000" b="1" dirty="0"/>
              <a:t>Friday, August 13, 2021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/>
              <a:t>Second attempt is the final attempt to continue in the School of Nursing</a:t>
            </a:r>
          </a:p>
        </p:txBody>
      </p:sp>
    </p:spTree>
    <p:extLst>
      <p:ext uri="{BB962C8B-B14F-4D97-AF65-F5344CB8AC3E}">
        <p14:creationId xmlns:p14="http://schemas.microsoft.com/office/powerpoint/2010/main" val="285505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FB90-F67D-4EE7-A478-6326C7D6D213}"/>
              </a:ext>
            </a:extLst>
          </p:cNvPr>
          <p:cNvSpPr txBox="1">
            <a:spLocks/>
          </p:cNvSpPr>
          <p:nvPr/>
        </p:nvSpPr>
        <p:spPr>
          <a:xfrm>
            <a:off x="2220517" y="284176"/>
            <a:ext cx="7772400" cy="7423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Ranking Criteria for Repeaters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360CD-00EC-44FC-BF03-B9E377CE08BF}"/>
              </a:ext>
            </a:extLst>
          </p:cNvPr>
          <p:cNvSpPr/>
          <p:nvPr/>
        </p:nvSpPr>
        <p:spPr>
          <a:xfrm>
            <a:off x="3048000" y="1887040"/>
            <a:ext cx="6096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TimesNewRomanPS-BoldMT"/>
              </a:rPr>
              <a:t>Quality</a:t>
            </a:r>
            <a:r>
              <a:rPr lang="en-US" b="1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NewRomanPSMT"/>
              </a:rPr>
              <a:t>- We deliver the highest value in education and research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TimesNewRomanPS-BoldMT"/>
              </a:rPr>
              <a:t>Service</a:t>
            </a:r>
            <a:r>
              <a:rPr lang="en-US" b="1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NewRomanPSMT"/>
              </a:rPr>
              <a:t>- Through caring, competency and efficiency we provide highest level of customer experience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TimesNewRomanPS-BoldMT"/>
              </a:rPr>
              <a:t>Communication</a:t>
            </a:r>
            <a:r>
              <a:rPr lang="en-US" b="1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NewRomanPSMT"/>
              </a:rPr>
              <a:t>- By hardwiring our processes we transfer information and knowledge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TimesNewRomanPS-BoldMT"/>
              </a:rPr>
              <a:t>Accountability</a:t>
            </a:r>
            <a:r>
              <a:rPr lang="en-US" b="1" dirty="0">
                <a:solidFill>
                  <a:schemeClr val="bg1"/>
                </a:solidFill>
                <a:latin typeface="TimesNewRomanPS-BoldMT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NewRomanPSMT"/>
              </a:rPr>
              <a:t>- We strive for excellence in everything we do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TimesNewRomanPS-BoldMT"/>
              </a:rPr>
              <a:t>Ethics </a:t>
            </a:r>
            <a:r>
              <a:rPr lang="en-US" u="sng" dirty="0">
                <a:solidFill>
                  <a:schemeClr val="bg1"/>
                </a:solidFill>
                <a:latin typeface="TimesNewRomanPSMT"/>
              </a:rPr>
              <a:t>-</a:t>
            </a:r>
            <a:r>
              <a:rPr lang="en-US" dirty="0">
                <a:solidFill>
                  <a:schemeClr val="bg1"/>
                </a:solidFill>
                <a:latin typeface="TimesNewRomanPSMT"/>
              </a:rPr>
              <a:t> We demonstrate highest level of human conduct and moral principles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AA2C09-BE3A-4F9C-B94F-19B2D5C746CA}"/>
              </a:ext>
            </a:extLst>
          </p:cNvPr>
          <p:cNvSpPr txBox="1">
            <a:spLocks/>
          </p:cNvSpPr>
          <p:nvPr/>
        </p:nvSpPr>
        <p:spPr>
          <a:xfrm>
            <a:off x="1380226" y="1312948"/>
            <a:ext cx="10429336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55180"/>
              </p:ext>
            </p:extLst>
          </p:nvPr>
        </p:nvGraphicFramePr>
        <p:xfrm>
          <a:off x="2638424" y="1719943"/>
          <a:ext cx="7572375" cy="4570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8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34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Tier 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Students who completed all 3 Phase 2 courses with a grade of “C” or better will be ranked first using the following criteria.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Phase 2 GPA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PPC GPA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Minimum overall GPA to apply—3.00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>
                          <a:effectLst/>
                        </a:rPr>
                        <a:t>Minimum TEAS score to apply—62%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Tier 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If open seats remain after Tier 1 ranking takes place then the School of Nursing will conduct a lottery for the remaining seats. </a:t>
                      </a:r>
                      <a:r>
                        <a:rPr lang="en-US" sz="1800" b="1" dirty="0">
                          <a:effectLst/>
                        </a:rPr>
                        <a:t>Students who withdrew or failed one or more of the Phase 2 courses will be included in the lottery.</a:t>
                      </a:r>
                      <a:r>
                        <a:rPr lang="en-US" sz="1800" b="0" dirty="0">
                          <a:effectLst/>
                        </a:rPr>
                        <a:t>  All students must meet the minimum overall GPA (3.00) and minimum composite TEAS score (62%) to be eligible for the lottery.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1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Required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Students will be required to submit a Course Repeat Form if they wish to retake one or more of the Phase 2 courses. 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94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257" y="609600"/>
            <a:ext cx="654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Overall GPA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2743" y="2155371"/>
            <a:ext cx="10700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you do not have an established UTEP GPA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This is your first semester at UTEP.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Your EPCC GPA and your UTEP GPA are “not combined.”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Scenario 1: If you earn all C’s in Phase 2, then your UTEP GPA at the end of the semester will be 2.00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Scenario 2:  If you earn an A and two D’s, then your overall GPA at the end of the semester will be </a:t>
            </a:r>
            <a:r>
              <a:rPr lang="en-US" sz="2800" b="1" dirty="0">
                <a:solidFill>
                  <a:srgbClr val="FF0000"/>
                </a:solidFill>
              </a:rPr>
              <a:t>1.75</a:t>
            </a:r>
            <a:r>
              <a:rPr lang="en-US" sz="2800" dirty="0"/>
              <a:t> (Academic Probation)</a:t>
            </a:r>
          </a:p>
          <a:p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673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257" y="609600"/>
            <a:ext cx="654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Overall GPA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4143" y="1452843"/>
            <a:ext cx="107006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an established UTEP GPA of 3.00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Your UTEP overall GPA is calculated by adding up all the grade points you have earned and dividing by the total amount of credits hours earned.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Scenario 1: If you earn all C’s in Phase 2, then your UTEP GPA at the end of the semester will be less than 3.00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(minimum GPA of 3.00 is required to apply to Phase 3).</a:t>
            </a:r>
            <a:endParaRPr lang="en-US" sz="2800" b="1" dirty="0">
              <a:solidFill>
                <a:srgbClr val="FF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Scenario 2:  If you earn an A and two C’s, then your overall GPA at the end of the semester will be at risk of being less than 3.00.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To maintain a GPA of 3.00, you must earn a minimum Phase 2 GPA of 3.00 (all Bs).</a:t>
            </a:r>
          </a:p>
          <a:p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908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C447-4A22-4EAC-92D3-F362A274767A}"/>
              </a:ext>
            </a:extLst>
          </p:cNvPr>
          <p:cNvSpPr txBox="1">
            <a:spLocks/>
          </p:cNvSpPr>
          <p:nvPr/>
        </p:nvSpPr>
        <p:spPr>
          <a:xfrm>
            <a:off x="2220513" y="284176"/>
            <a:ext cx="7772400" cy="1173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Drop Deadline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9533D1-2A12-497A-97FA-FC776B72B954}"/>
              </a:ext>
            </a:extLst>
          </p:cNvPr>
          <p:cNvSpPr/>
          <p:nvPr/>
        </p:nvSpPr>
        <p:spPr>
          <a:xfrm>
            <a:off x="1341774" y="1343374"/>
            <a:ext cx="97133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NewRomanPSMT"/>
              </a:rPr>
              <a:t>Tentative Date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NewRomanPSMT"/>
              </a:rPr>
              <a:t>Friday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NewRomanPSMT"/>
              </a:rPr>
              <a:t>August 6, 2021</a:t>
            </a:r>
          </a:p>
          <a:p>
            <a:pPr algn="ctr"/>
            <a:r>
              <a:rPr lang="en-US" sz="2000" b="1" dirty="0">
                <a:latin typeface="TimesNewRomanPSMT"/>
              </a:rPr>
              <a:t>To drop a course, e-mail </a:t>
            </a:r>
            <a:r>
              <a:rPr lang="en-US" sz="2000" b="1" dirty="0">
                <a:latin typeface="TimesNewRomanPSMT"/>
                <a:hlinkClick r:id="rId2"/>
              </a:rPr>
              <a:t>records@utep.edu</a:t>
            </a:r>
            <a:r>
              <a:rPr lang="en-US" sz="2000" b="1" dirty="0">
                <a:latin typeface="TimesNewRomanPSMT"/>
              </a:rPr>
              <a:t> from your Miners e-mail with the following information: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NewRomanPSMT"/>
              </a:rPr>
              <a:t>Your full name and student ID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NewRomanPSMT"/>
              </a:rPr>
              <a:t>Course name (i.e. NURS 2407)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NewRomanPSMT"/>
              </a:rPr>
              <a:t>Course CRN (i.e. CRN#25241)</a:t>
            </a:r>
          </a:p>
          <a:p>
            <a:endParaRPr lang="en-US" sz="2400" dirty="0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C447-4A22-4EAC-92D3-F362A274767A}"/>
              </a:ext>
            </a:extLst>
          </p:cNvPr>
          <p:cNvSpPr txBox="1">
            <a:spLocks/>
          </p:cNvSpPr>
          <p:nvPr/>
        </p:nvSpPr>
        <p:spPr>
          <a:xfrm>
            <a:off x="2220513" y="284176"/>
            <a:ext cx="7772400" cy="1173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5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Before you drop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1270" y="1694209"/>
            <a:ext cx="1079350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Be aware of the implications dropping a course can have on your financial aid, scholarship, VA benefits eligibility.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Financial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Military Student Success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Office of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Tuition Assistance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11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sid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6317</TotalTime>
  <Words>1164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Corbel</vt:lpstr>
      <vt:lpstr>Open Sans</vt:lpstr>
      <vt:lpstr>Symbol</vt:lpstr>
      <vt:lpstr>Times New Roman</vt:lpstr>
      <vt:lpstr>TimesNewRomanPS-BoldMT</vt:lpstr>
      <vt:lpstr>TimesNewRomanPSMT</vt:lpstr>
      <vt:lpstr>Wingdings</vt:lpstr>
      <vt:lpstr>Office Theme</vt:lpstr>
      <vt:lpstr>Inside Slide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Anchondo, Myrna</cp:lastModifiedBy>
  <cp:revision>90</cp:revision>
  <dcterms:created xsi:type="dcterms:W3CDTF">2017-04-10T20:48:15Z</dcterms:created>
  <dcterms:modified xsi:type="dcterms:W3CDTF">2021-03-22T21:32:15Z</dcterms:modified>
</cp:coreProperties>
</file>